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59" r:id="rId5"/>
    <p:sldId id="268" r:id="rId6"/>
    <p:sldId id="258" r:id="rId7"/>
    <p:sldId id="270" r:id="rId8"/>
    <p:sldId id="262" r:id="rId9"/>
    <p:sldId id="271" r:id="rId10"/>
    <p:sldId id="272" r:id="rId11"/>
    <p:sldId id="260" r:id="rId12"/>
    <p:sldId id="261" r:id="rId13"/>
    <p:sldId id="273" r:id="rId14"/>
    <p:sldId id="263" r:id="rId15"/>
    <p:sldId id="274" r:id="rId16"/>
    <p:sldId id="264" r:id="rId17"/>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1AD5B-738A-4984-8DED-D4354742647C}" v="874" dt="2020-11-07T13:06:40.343"/>
    <p1510:client id="{35B5DA9C-DAD4-4CA1-834A-3BA70668918C}" v="1483" dt="2020-08-24T17:52:50.531"/>
    <p1510:client id="{38895AAD-D14A-4EA9-9E00-01FF17965C79}" v="243" dt="2020-08-16T13:42:36.201"/>
    <p1510:client id="{4FEA1B35-6443-4DA4-A491-AF5578B43823}" v="1" dt="2020-11-07T22:45:21.078"/>
    <p1510:client id="{6AAAF1D0-AEEA-4722-9F6C-98CD9D15D6BE}" v="2" dt="2020-09-01T14:41:33.865"/>
    <p1510:client id="{8B00CCE2-94E9-401D-8EFF-BC209D2C6F07}" v="145" dt="2020-08-27T15:52:29.217"/>
    <p1510:client id="{93182F27-7065-468C-652B-B78DB7AD6777}" v="8" dt="2020-08-27T17:02:44.593"/>
    <p1510:client id="{A23A8540-AF2E-4BEE-BD15-2964C883AEBE}" v="429" dt="2020-07-18T20:41:28.624"/>
    <p1510:client id="{A3526344-1BFF-411B-AA74-32C8690D20BA}" v="111" dt="2020-11-08T20:34:25.784"/>
    <p1510:client id="{A9504DDF-D16F-49C2-B886-3EB94A26FFF7}" v="1542" dt="2020-11-07T21:58:05.553"/>
    <p1510:client id="{BAA03B84-CED5-4B7D-9D46-4136AA2A91F6}" v="113" dt="2020-08-10T21:18:22.799"/>
    <p1510:client id="{C3A63A48-5DFC-47DB-B849-E1A724FDDFBB}" v="350" dt="2020-08-10T20:44:50.096"/>
    <p1510:client id="{E6DC1356-4507-4558-A2C1-5C858255F3FF}" v="798" dt="2020-08-10T21:43:08.088"/>
  </p1510:revLst>
</p1510:revInfo>
</file>

<file path=ppt/tableStyles.xml><?xml version="1.0" encoding="utf-8"?>
<a:tblStyleLst xmlns:a="http://schemas.openxmlformats.org/drawingml/2006/main" def="{5C22544A-7EE6-4342-B048-85BDC9FD1C3A}">
  <a:tblStyle styleId="{5C22544A-7EE6-4342-B048-85BDC9FD1C3A}" styleName="Помір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8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и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uk-UA"/>
              <a:t>Зразок заголовка</a:t>
            </a:r>
          </a:p>
        </p:txBody>
      </p:sp>
      <p:sp>
        <p:nvSpPr>
          <p:cNvPr id="3" name="Пі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uk-UA"/>
              <a:t>Зразок підзаголовка</a:t>
            </a:r>
          </a:p>
        </p:txBody>
      </p:sp>
      <p:sp>
        <p:nvSpPr>
          <p:cNvPr id="4" name="Місце для дати 3"/>
          <p:cNvSpPr>
            <a:spLocks noGrp="1"/>
          </p:cNvSpPr>
          <p:nvPr>
            <p:ph type="dt" sz="half" idx="10"/>
          </p:nvPr>
        </p:nvSpPr>
        <p:spPr/>
        <p:txBody>
          <a:body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45309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вертикального тексту 2"/>
          <p:cNvSpPr>
            <a:spLocks noGrp="1"/>
          </p:cNvSpPr>
          <p:nvPr>
            <p:ph type="body" orient="vert" idx="1"/>
          </p:nvPr>
        </p:nvSpPr>
        <p:spPr/>
        <p:txBody>
          <a:bodyPr vert="eaVert"/>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10"/>
          </p:nvPr>
        </p:nvSpPr>
        <p:spPr/>
        <p:txBody>
          <a:body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40887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Вертикальний заголовок 1"/>
          <p:cNvSpPr>
            <a:spLocks noGrp="1"/>
          </p:cNvSpPr>
          <p:nvPr>
            <p:ph type="title" orient="vert"/>
          </p:nvPr>
        </p:nvSpPr>
        <p:spPr>
          <a:xfrm>
            <a:off x="8724900" y="365125"/>
            <a:ext cx="2628900" cy="5811838"/>
          </a:xfrm>
        </p:spPr>
        <p:txBody>
          <a:bodyPr vert="eaVert"/>
          <a:lstStyle/>
          <a:p>
            <a:r>
              <a:rPr lang="uk-UA"/>
              <a:t>Зразок заголовка</a:t>
            </a:r>
          </a:p>
        </p:txBody>
      </p:sp>
      <p:sp>
        <p:nvSpPr>
          <p:cNvPr id="3" name="Місце для вертикального тексту 2"/>
          <p:cNvSpPr>
            <a:spLocks noGrp="1"/>
          </p:cNvSpPr>
          <p:nvPr>
            <p:ph type="body" orient="vert" idx="1"/>
          </p:nvPr>
        </p:nvSpPr>
        <p:spPr>
          <a:xfrm>
            <a:off x="838200" y="365125"/>
            <a:ext cx="7734300" cy="5811838"/>
          </a:xfrm>
        </p:spPr>
        <p:txBody>
          <a:bodyPr vert="eaVert"/>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10"/>
          </p:nvPr>
        </p:nvSpPr>
        <p:spPr/>
        <p:txBody>
          <a:body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1116257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і об'є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вмісту 2"/>
          <p:cNvSpPr>
            <a:spLocks noGrp="1"/>
          </p:cNvSpPr>
          <p:nvPr>
            <p:ph idx="1"/>
          </p:nvPr>
        </p:nvSpPr>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10"/>
          </p:nvPr>
        </p:nvSpPr>
        <p:spPr/>
        <p:txBody>
          <a:body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99703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озділу">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uk-UA"/>
              <a:t>Зразок заголовка</a:t>
            </a:r>
          </a:p>
        </p:txBody>
      </p:sp>
      <p:sp>
        <p:nvSpPr>
          <p:cNvPr id="3" name="Місце для тексту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uk-UA"/>
              <a:t>Зразок тексту</a:t>
            </a:r>
          </a:p>
        </p:txBody>
      </p:sp>
      <p:sp>
        <p:nvSpPr>
          <p:cNvPr id="4" name="Місце для дати 3"/>
          <p:cNvSpPr>
            <a:spLocks noGrp="1"/>
          </p:cNvSpPr>
          <p:nvPr>
            <p:ph type="dt" sz="half" idx="10"/>
          </p:nvPr>
        </p:nvSpPr>
        <p:spPr/>
        <p:txBody>
          <a:body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11"/>
          </p:nvPr>
        </p:nvSpPr>
        <p:spPr/>
        <p:txBody>
          <a:bodyPr/>
          <a:lstStyle/>
          <a:p>
            <a:endParaRPr lang="uk-UA"/>
          </a:p>
        </p:txBody>
      </p:sp>
      <p:sp>
        <p:nvSpPr>
          <p:cNvPr id="6" name="Місце для номера слайда 5"/>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4001798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вмісту 2"/>
          <p:cNvSpPr>
            <a:spLocks noGrp="1"/>
          </p:cNvSpPr>
          <p:nvPr>
            <p:ph sz="half" idx="1"/>
          </p:nvPr>
        </p:nvSpPr>
        <p:spPr>
          <a:xfrm>
            <a:off x="838200" y="1825625"/>
            <a:ext cx="5181600" cy="435133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вмісту 3"/>
          <p:cNvSpPr>
            <a:spLocks noGrp="1"/>
          </p:cNvSpPr>
          <p:nvPr>
            <p:ph sz="half" idx="2"/>
          </p:nvPr>
        </p:nvSpPr>
        <p:spPr>
          <a:xfrm>
            <a:off x="6172200" y="1825625"/>
            <a:ext cx="5181600" cy="435133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5" name="Місце для дати 4"/>
          <p:cNvSpPr>
            <a:spLocks noGrp="1"/>
          </p:cNvSpPr>
          <p:nvPr>
            <p:ph type="dt" sz="half" idx="10"/>
          </p:nvPr>
        </p:nvSpPr>
        <p:spPr/>
        <p:txBody>
          <a:bodyPr/>
          <a:lstStyle/>
          <a:p>
            <a:fld id="{1A2F0B57-8E6A-4005-9EDD-D258F6CC94AB}" type="datetimeFigureOut">
              <a:rPr lang="uk-UA" smtClean="0"/>
              <a:t>10.11.2020</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98308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uk-UA"/>
              <a:t>Зразок заголовка</a:t>
            </a:r>
          </a:p>
        </p:txBody>
      </p:sp>
      <p:sp>
        <p:nvSpPr>
          <p:cNvPr id="3" name="Місце для тексту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Зразок тексту</a:t>
            </a:r>
          </a:p>
        </p:txBody>
      </p:sp>
      <p:sp>
        <p:nvSpPr>
          <p:cNvPr id="4" name="Місце для вмісту 3"/>
          <p:cNvSpPr>
            <a:spLocks noGrp="1"/>
          </p:cNvSpPr>
          <p:nvPr>
            <p:ph sz="half" idx="2"/>
          </p:nvPr>
        </p:nvSpPr>
        <p:spPr>
          <a:xfrm>
            <a:off x="839788" y="2505075"/>
            <a:ext cx="5157787" cy="368458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5" name="Місце для тексту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Зразок тексту</a:t>
            </a:r>
          </a:p>
        </p:txBody>
      </p:sp>
      <p:sp>
        <p:nvSpPr>
          <p:cNvPr id="6" name="Місце для вмісту 5"/>
          <p:cNvSpPr>
            <a:spLocks noGrp="1"/>
          </p:cNvSpPr>
          <p:nvPr>
            <p:ph sz="quarter" idx="4"/>
          </p:nvPr>
        </p:nvSpPr>
        <p:spPr>
          <a:xfrm>
            <a:off x="6172200" y="2505075"/>
            <a:ext cx="5183188" cy="3684588"/>
          </a:xfrm>
        </p:spPr>
        <p:txBody>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7" name="Місце для дати 6"/>
          <p:cNvSpPr>
            <a:spLocks noGrp="1"/>
          </p:cNvSpPr>
          <p:nvPr>
            <p:ph type="dt" sz="half" idx="10"/>
          </p:nvPr>
        </p:nvSpPr>
        <p:spPr/>
        <p:txBody>
          <a:bodyPr/>
          <a:lstStyle/>
          <a:p>
            <a:fld id="{1A2F0B57-8E6A-4005-9EDD-D258F6CC94AB}" type="datetimeFigureOut">
              <a:rPr lang="uk-UA" smtClean="0"/>
              <a:t>10.11.2020</a:t>
            </a:fld>
            <a:endParaRPr lang="uk-UA"/>
          </a:p>
        </p:txBody>
      </p:sp>
      <p:sp>
        <p:nvSpPr>
          <p:cNvPr id="8" name="Місце для нижнього колонтитула 7"/>
          <p:cNvSpPr>
            <a:spLocks noGrp="1"/>
          </p:cNvSpPr>
          <p:nvPr>
            <p:ph type="ftr" sz="quarter" idx="11"/>
          </p:nvPr>
        </p:nvSpPr>
        <p:spPr/>
        <p:txBody>
          <a:bodyPr/>
          <a:lstStyle/>
          <a:p>
            <a:endParaRPr lang="uk-UA"/>
          </a:p>
        </p:txBody>
      </p:sp>
      <p:sp>
        <p:nvSpPr>
          <p:cNvPr id="9" name="Місце для номера слайда 8"/>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755882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a:t>Зразок заголовка</a:t>
            </a:r>
          </a:p>
        </p:txBody>
      </p:sp>
      <p:sp>
        <p:nvSpPr>
          <p:cNvPr id="3" name="Місце для дати 2"/>
          <p:cNvSpPr>
            <a:spLocks noGrp="1"/>
          </p:cNvSpPr>
          <p:nvPr>
            <p:ph type="dt" sz="half" idx="10"/>
          </p:nvPr>
        </p:nvSpPr>
        <p:spPr/>
        <p:txBody>
          <a:bodyPr/>
          <a:lstStyle/>
          <a:p>
            <a:fld id="{1A2F0B57-8E6A-4005-9EDD-D258F6CC94AB}" type="datetimeFigureOut">
              <a:rPr lang="uk-UA" smtClean="0"/>
              <a:t>10.11.2020</a:t>
            </a:fld>
            <a:endParaRPr lang="uk-UA"/>
          </a:p>
        </p:txBody>
      </p:sp>
      <p:sp>
        <p:nvSpPr>
          <p:cNvPr id="4" name="Місце для нижнього колонтитула 3"/>
          <p:cNvSpPr>
            <a:spLocks noGrp="1"/>
          </p:cNvSpPr>
          <p:nvPr>
            <p:ph type="ftr" sz="quarter" idx="11"/>
          </p:nvPr>
        </p:nvSpPr>
        <p:spPr/>
        <p:txBody>
          <a:bodyPr/>
          <a:lstStyle/>
          <a:p>
            <a:endParaRPr lang="uk-UA"/>
          </a:p>
        </p:txBody>
      </p:sp>
      <p:sp>
        <p:nvSpPr>
          <p:cNvPr id="5" name="Місце для номера слайда 4"/>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3391776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Місце для дати 1"/>
          <p:cNvSpPr>
            <a:spLocks noGrp="1"/>
          </p:cNvSpPr>
          <p:nvPr>
            <p:ph type="dt" sz="half" idx="10"/>
          </p:nvPr>
        </p:nvSpPr>
        <p:spPr/>
        <p:txBody>
          <a:bodyPr/>
          <a:lstStyle/>
          <a:p>
            <a:fld id="{1A2F0B57-8E6A-4005-9EDD-D258F6CC94AB}" type="datetimeFigureOut">
              <a:rPr lang="uk-UA" smtClean="0"/>
              <a:t>10.11.2020</a:t>
            </a:fld>
            <a:endParaRPr lang="uk-UA"/>
          </a:p>
        </p:txBody>
      </p:sp>
      <p:sp>
        <p:nvSpPr>
          <p:cNvPr id="3" name="Місце для нижнього колонтитула 2"/>
          <p:cNvSpPr>
            <a:spLocks noGrp="1"/>
          </p:cNvSpPr>
          <p:nvPr>
            <p:ph type="ftr" sz="quarter" idx="11"/>
          </p:nvPr>
        </p:nvSpPr>
        <p:spPr/>
        <p:txBody>
          <a:bodyPr/>
          <a:lstStyle/>
          <a:p>
            <a:endParaRPr lang="uk-UA"/>
          </a:p>
        </p:txBody>
      </p:sp>
      <p:sp>
        <p:nvSpPr>
          <p:cNvPr id="4" name="Місце для номера слайда 3"/>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298360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з підпис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uk-UA"/>
              <a:t>Зразок заголовка</a:t>
            </a:r>
          </a:p>
        </p:txBody>
      </p:sp>
      <p:sp>
        <p:nvSpPr>
          <p:cNvPr id="3" name="Місце для вмісту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тексту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Зразок тексту</a:t>
            </a:r>
          </a:p>
        </p:txBody>
      </p:sp>
      <p:sp>
        <p:nvSpPr>
          <p:cNvPr id="5" name="Місце для дати 4"/>
          <p:cNvSpPr>
            <a:spLocks noGrp="1"/>
          </p:cNvSpPr>
          <p:nvPr>
            <p:ph type="dt" sz="half" idx="10"/>
          </p:nvPr>
        </p:nvSpPr>
        <p:spPr/>
        <p:txBody>
          <a:bodyPr/>
          <a:lstStyle/>
          <a:p>
            <a:fld id="{1A2F0B57-8E6A-4005-9EDD-D258F6CC94AB}" type="datetimeFigureOut">
              <a:rPr lang="uk-UA" smtClean="0"/>
              <a:t>10.11.2020</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2050522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Зображення з підпис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uk-UA"/>
              <a:t>Зразок заголовка</a:t>
            </a:r>
          </a:p>
        </p:txBody>
      </p:sp>
      <p:sp>
        <p:nvSpPr>
          <p:cNvPr id="3" name="Місце для зображення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Місце для тексту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Зразок тексту</a:t>
            </a:r>
          </a:p>
        </p:txBody>
      </p:sp>
      <p:sp>
        <p:nvSpPr>
          <p:cNvPr id="5" name="Місце для дати 4"/>
          <p:cNvSpPr>
            <a:spLocks noGrp="1"/>
          </p:cNvSpPr>
          <p:nvPr>
            <p:ph type="dt" sz="half" idx="10"/>
          </p:nvPr>
        </p:nvSpPr>
        <p:spPr/>
        <p:txBody>
          <a:bodyPr/>
          <a:lstStyle/>
          <a:p>
            <a:fld id="{1A2F0B57-8E6A-4005-9EDD-D258F6CC94AB}" type="datetimeFigureOut">
              <a:rPr lang="uk-UA" smtClean="0"/>
              <a:t>10.11.2020</a:t>
            </a:fld>
            <a:endParaRPr lang="uk-UA"/>
          </a:p>
        </p:txBody>
      </p:sp>
      <p:sp>
        <p:nvSpPr>
          <p:cNvPr id="6" name="Місце для нижнього колонтитула 5"/>
          <p:cNvSpPr>
            <a:spLocks noGrp="1"/>
          </p:cNvSpPr>
          <p:nvPr>
            <p:ph type="ftr" sz="quarter" idx="11"/>
          </p:nvPr>
        </p:nvSpPr>
        <p:spPr/>
        <p:txBody>
          <a:bodyPr/>
          <a:lstStyle/>
          <a:p>
            <a:endParaRPr lang="uk-UA"/>
          </a:p>
        </p:txBody>
      </p:sp>
      <p:sp>
        <p:nvSpPr>
          <p:cNvPr id="7" name="Місце для номера слайда 6"/>
          <p:cNvSpPr>
            <a:spLocks noGrp="1"/>
          </p:cNvSpPr>
          <p:nvPr>
            <p:ph type="sldNum" sz="quarter" idx="12"/>
          </p:nvPr>
        </p:nvSpPr>
        <p:spPr/>
        <p:txBody>
          <a:bodyPr/>
          <a:lstStyle/>
          <a:p>
            <a:fld id="{6CB18C70-803E-428A-BAB3-289BE172EF8D}" type="slidenum">
              <a:rPr lang="uk-UA" smtClean="0"/>
              <a:t>‹#›</a:t>
            </a:fld>
            <a:endParaRPr lang="uk-UA"/>
          </a:p>
        </p:txBody>
      </p:sp>
    </p:spTree>
    <p:extLst>
      <p:ext uri="{BB962C8B-B14F-4D97-AF65-F5344CB8AC3E}">
        <p14:creationId xmlns:p14="http://schemas.microsoft.com/office/powerpoint/2010/main" val="2577304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заголовка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uk-UA"/>
              <a:t>Зразок заголовка</a:t>
            </a:r>
          </a:p>
        </p:txBody>
      </p:sp>
      <p:sp>
        <p:nvSpPr>
          <p:cNvPr id="3" name="Місце для тексту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uk-UA"/>
              <a:t>Зразок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4" name="Місце для дати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2F0B57-8E6A-4005-9EDD-D258F6CC94AB}" type="datetimeFigureOut">
              <a:rPr lang="uk-UA" smtClean="0"/>
              <a:t>10.11.2020</a:t>
            </a:fld>
            <a:endParaRPr lang="uk-UA"/>
          </a:p>
        </p:txBody>
      </p:sp>
      <p:sp>
        <p:nvSpPr>
          <p:cNvPr id="5" name="Місце для нижнього колонтитула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Місце для номера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18C70-803E-428A-BAB3-289BE172EF8D}" type="slidenum">
              <a:rPr lang="uk-UA" smtClean="0"/>
              <a:t>‹#›</a:t>
            </a:fld>
            <a:endParaRPr lang="uk-UA"/>
          </a:p>
        </p:txBody>
      </p:sp>
    </p:spTree>
    <p:extLst>
      <p:ext uri="{BB962C8B-B14F-4D97-AF65-F5344CB8AC3E}">
        <p14:creationId xmlns:p14="http://schemas.microsoft.com/office/powerpoint/2010/main" val="2088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hyperlink" Target="https://docs.microsoft.com/en-us/dotnet/csharp/language-reference/keywords/protected-internal" TargetMode="External"/><Relationship Id="rId3" Type="http://schemas.openxmlformats.org/officeDocument/2006/relationships/image" Target="../media/image10.png"/><Relationship Id="rId7" Type="http://schemas.openxmlformats.org/officeDocument/2006/relationships/hyperlink" Target="https://docs.microsoft.com/en-us/dotnet/csharp/language-reference/keywords/internal"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docs.microsoft.com/en-us/dotnet/csharp/language-reference/keywords/protected" TargetMode="External"/><Relationship Id="rId5" Type="http://schemas.openxmlformats.org/officeDocument/2006/relationships/hyperlink" Target="https://docs.microsoft.com/en-us/dotnet/csharp/language-reference/keywords/private" TargetMode="External"/><Relationship Id="rId10" Type="http://schemas.openxmlformats.org/officeDocument/2006/relationships/image" Target="../media/image11.png"/><Relationship Id="rId4" Type="http://schemas.openxmlformats.org/officeDocument/2006/relationships/hyperlink" Target="https://docs.microsoft.com/en-us/dotnet/csharp/language-reference/keywords/public" TargetMode="External"/><Relationship Id="rId9" Type="http://schemas.openxmlformats.org/officeDocument/2006/relationships/hyperlink" Target="https://docs.microsoft.com/en-us/dotnet/csharp/language-reference/keywords/private-protect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7715B949-B341-46CE-A441-DB67D7C6DA3A}"/>
              </a:ext>
            </a:extLst>
          </p:cNvPr>
          <p:cNvSpPr>
            <a:spLocks noGrp="1"/>
          </p:cNvSpPr>
          <p:nvPr/>
        </p:nvSpPr>
        <p:spPr>
          <a:xfrm>
            <a:off x="1666875" y="1265238"/>
            <a:ext cx="9144000" cy="2387600"/>
          </a:xfrm>
          <a:prstGeom prst="rect">
            <a:avLst/>
          </a:prstGeom>
        </p:spPr>
        <p:txBody>
          <a:bodyPr vert="horz" lIns="91440" tIns="45720" rIns="91440" bIns="45720" rtlCol="0" anchor="b">
            <a:normAutofit/>
          </a:bodyPr>
          <a:ls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uk-UA" sz="5400">
                <a:ea typeface="+mn-lt"/>
                <a:cs typeface="+mn-lt"/>
              </a:rPr>
              <a:t>Наслідування, поліморфізм та інкапсуляція</a:t>
            </a:r>
            <a:endParaRPr lang="uk-UA"/>
          </a:p>
        </p:txBody>
      </p:sp>
      <p:sp>
        <p:nvSpPr>
          <p:cNvPr id="5" name="Підзаголовок 2">
            <a:extLst>
              <a:ext uri="{FF2B5EF4-FFF2-40B4-BE49-F238E27FC236}">
                <a16:creationId xmlns:a16="http://schemas.microsoft.com/office/drawing/2014/main" id="{A278BDB9-39AB-4D24-A329-2ADC30D17083}"/>
              </a:ext>
            </a:extLst>
          </p:cNvPr>
          <p:cNvSpPr>
            <a:spLocks noGrp="1"/>
          </p:cNvSpPr>
          <p:nvPr/>
        </p:nvSpPr>
        <p:spPr>
          <a:xfrm>
            <a:off x="2207560" y="4932644"/>
            <a:ext cx="9144000" cy="1655762"/>
          </a:xfrm>
          <a:prstGeom prst="rect">
            <a:avLst/>
          </a:prstGeom>
        </p:spPr>
        <p:txBody>
          <a:bodyPr vert="horz" lIns="91440" tIns="45720" rIns="91440" bIns="45720" rtlCol="0" anchor="t">
            <a:normAutofit/>
          </a:bodyPr>
          <a:ls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uk-UA" sz="3200">
                <a:ea typeface="+mn-lt"/>
                <a:cs typeface="+mn-lt"/>
              </a:rPr>
              <a:t>Inheritance, polymorphism &amp; encapsulation</a:t>
            </a:r>
            <a:endParaRPr lang="uk-UA"/>
          </a:p>
        </p:txBody>
      </p:sp>
      <p:sp>
        <p:nvSpPr>
          <p:cNvPr id="6" name="TextBox 3">
            <a:extLst>
              <a:ext uri="{FF2B5EF4-FFF2-40B4-BE49-F238E27FC236}">
                <a16:creationId xmlns:a16="http://schemas.microsoft.com/office/drawing/2014/main" id="{96F1A293-517C-4DC9-B334-BD247D68F405}"/>
              </a:ext>
            </a:extLst>
          </p:cNvPr>
          <p:cNvSpPr txBox="1"/>
          <p:nvPr/>
        </p:nvSpPr>
        <p:spPr>
          <a:xfrm>
            <a:off x="788843" y="936048"/>
            <a:ext cx="8241722" cy="58541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4">
                <a:solidFill>
                  <a:srgbClr val="404040"/>
                </a:solidFill>
                <a:latin typeface="Segoe UI,sans-serif"/>
              </a:rPr>
              <a:t>The C# Programming Language</a:t>
            </a:r>
            <a:endParaRPr lang="en-US"/>
          </a:p>
        </p:txBody>
      </p:sp>
    </p:spTree>
    <p:extLst>
      <p:ext uri="{BB962C8B-B14F-4D97-AF65-F5344CB8AC3E}">
        <p14:creationId xmlns:p14="http://schemas.microsoft.com/office/powerpoint/2010/main" val="3930024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3A4A-3575-4C20-B834-77793857CD15}"/>
              </a:ext>
            </a:extLst>
          </p:cNvPr>
          <p:cNvSpPr>
            <a:spLocks noGrp="1"/>
          </p:cNvSpPr>
          <p:nvPr>
            <p:ph type="title"/>
          </p:nvPr>
        </p:nvSpPr>
        <p:spPr>
          <a:xfrm>
            <a:off x="838200" y="365125"/>
            <a:ext cx="10515600" cy="705331"/>
          </a:xfrm>
        </p:spPr>
        <p:txBody>
          <a:bodyPr>
            <a:normAutofit/>
          </a:bodyPr>
          <a:lstStyle/>
          <a:p>
            <a:r>
              <a:rPr lang="uk-UA" sz="3200">
                <a:latin typeface="Calibri"/>
                <a:cs typeface="Calibri Light"/>
              </a:rPr>
              <a:t>Ключове слово new</a:t>
            </a:r>
          </a:p>
        </p:txBody>
      </p:sp>
      <p:sp>
        <p:nvSpPr>
          <p:cNvPr id="3" name="Content Placeholder 2">
            <a:extLst>
              <a:ext uri="{FF2B5EF4-FFF2-40B4-BE49-F238E27FC236}">
                <a16:creationId xmlns:a16="http://schemas.microsoft.com/office/drawing/2014/main" id="{01BAF289-4A67-473A-9083-EA7898BE3BCC}"/>
              </a:ext>
            </a:extLst>
          </p:cNvPr>
          <p:cNvSpPr>
            <a:spLocks noGrp="1"/>
          </p:cNvSpPr>
          <p:nvPr>
            <p:ph idx="1"/>
          </p:nvPr>
        </p:nvSpPr>
        <p:spPr>
          <a:xfrm>
            <a:off x="838200" y="1240835"/>
            <a:ext cx="10515600" cy="4936128"/>
          </a:xfrm>
        </p:spPr>
        <p:txBody>
          <a:bodyPr vert="horz" lIns="91440" tIns="45720" rIns="91440" bIns="45720" rtlCol="0" anchor="t">
            <a:normAutofit/>
          </a:bodyPr>
          <a:lstStyle/>
          <a:p>
            <a:pPr marL="0" indent="0">
              <a:buNone/>
            </a:pPr>
            <a:r>
              <a:rPr lang="uk-UA" sz="2000" dirty="0">
                <a:cs typeface="Calibri"/>
              </a:rPr>
              <a:t>Для того щоб уникнути перевизначення і поліморфізму використовується ключове слово </a:t>
            </a:r>
            <a:r>
              <a:rPr lang="uk-UA" sz="2000" dirty="0" err="1">
                <a:solidFill>
                  <a:schemeClr val="accent1"/>
                </a:solidFill>
                <a:cs typeface="Calibri"/>
              </a:rPr>
              <a:t>new</a:t>
            </a:r>
            <a:r>
              <a:rPr lang="uk-UA" sz="2000" dirty="0">
                <a:cs typeface="Calibri"/>
              </a:rPr>
              <a:t>, що називається заміщенням.</a:t>
            </a:r>
          </a:p>
        </p:txBody>
      </p:sp>
      <p:pic>
        <p:nvPicPr>
          <p:cNvPr id="4" name="Рисунок 4">
            <a:extLst>
              <a:ext uri="{FF2B5EF4-FFF2-40B4-BE49-F238E27FC236}">
                <a16:creationId xmlns:a16="http://schemas.microsoft.com/office/drawing/2014/main" id="{AE465EEC-419F-4B1C-8048-F0B444334FE7}"/>
              </a:ext>
            </a:extLst>
          </p:cNvPr>
          <p:cNvPicPr>
            <a:picLocks noChangeAspect="1"/>
          </p:cNvPicPr>
          <p:nvPr/>
        </p:nvPicPr>
        <p:blipFill>
          <a:blip r:embed="rId2"/>
          <a:stretch>
            <a:fillRect/>
          </a:stretch>
        </p:blipFill>
        <p:spPr>
          <a:xfrm>
            <a:off x="10309778" y="405019"/>
            <a:ext cx="1047750" cy="473766"/>
          </a:xfrm>
          <a:prstGeom prst="rect">
            <a:avLst/>
          </a:prstGeom>
        </p:spPr>
      </p:pic>
      <p:pic>
        <p:nvPicPr>
          <p:cNvPr id="5" name="Рисунок 5" descr="Зображення, що містить текст&#10;&#10;Опис створено автоматично">
            <a:extLst>
              <a:ext uri="{FF2B5EF4-FFF2-40B4-BE49-F238E27FC236}">
                <a16:creationId xmlns:a16="http://schemas.microsoft.com/office/drawing/2014/main" id="{EAEDE775-E420-4375-B20B-2F7686AC1B94}"/>
              </a:ext>
            </a:extLst>
          </p:cNvPr>
          <p:cNvPicPr>
            <a:picLocks noChangeAspect="1"/>
          </p:cNvPicPr>
          <p:nvPr/>
        </p:nvPicPr>
        <p:blipFill>
          <a:blip r:embed="rId3"/>
          <a:stretch>
            <a:fillRect/>
          </a:stretch>
        </p:blipFill>
        <p:spPr>
          <a:xfrm>
            <a:off x="6579703" y="2439388"/>
            <a:ext cx="4341742" cy="1275201"/>
          </a:xfrm>
          <a:prstGeom prst="rect">
            <a:avLst/>
          </a:prstGeom>
        </p:spPr>
      </p:pic>
      <p:pic>
        <p:nvPicPr>
          <p:cNvPr id="7" name="Рисунок 5" descr="Зображення, що містить текст&#10;&#10;Опис створено автоматично">
            <a:extLst>
              <a:ext uri="{FF2B5EF4-FFF2-40B4-BE49-F238E27FC236}">
                <a16:creationId xmlns:a16="http://schemas.microsoft.com/office/drawing/2014/main" id="{96FFD663-77E6-4AF1-B455-8CA7BB3E3D53}"/>
              </a:ext>
            </a:extLst>
          </p:cNvPr>
          <p:cNvPicPr>
            <a:picLocks noChangeAspect="1"/>
          </p:cNvPicPr>
          <p:nvPr/>
        </p:nvPicPr>
        <p:blipFill>
          <a:blip r:embed="rId4"/>
          <a:stretch>
            <a:fillRect/>
          </a:stretch>
        </p:blipFill>
        <p:spPr>
          <a:xfrm>
            <a:off x="914398" y="2501731"/>
            <a:ext cx="4084982" cy="1266474"/>
          </a:xfrm>
          <a:prstGeom prst="rect">
            <a:avLst/>
          </a:prstGeom>
        </p:spPr>
      </p:pic>
      <p:pic>
        <p:nvPicPr>
          <p:cNvPr id="8" name="Рисунок 8">
            <a:extLst>
              <a:ext uri="{FF2B5EF4-FFF2-40B4-BE49-F238E27FC236}">
                <a16:creationId xmlns:a16="http://schemas.microsoft.com/office/drawing/2014/main" id="{253D90A3-549E-4696-90E8-A4D668DAFBBB}"/>
              </a:ext>
            </a:extLst>
          </p:cNvPr>
          <p:cNvPicPr>
            <a:picLocks noChangeAspect="1"/>
          </p:cNvPicPr>
          <p:nvPr/>
        </p:nvPicPr>
        <p:blipFill>
          <a:blip r:embed="rId5"/>
          <a:stretch>
            <a:fillRect/>
          </a:stretch>
        </p:blipFill>
        <p:spPr>
          <a:xfrm>
            <a:off x="839857" y="4517335"/>
            <a:ext cx="2006048" cy="2006048"/>
          </a:xfrm>
          <a:prstGeom prst="rect">
            <a:avLst/>
          </a:prstGeom>
        </p:spPr>
      </p:pic>
      <p:pic>
        <p:nvPicPr>
          <p:cNvPr id="9" name="Рисунок 9" descr="Зображення, що містить схема&#10;&#10;Опис створено автоматично">
            <a:extLst>
              <a:ext uri="{FF2B5EF4-FFF2-40B4-BE49-F238E27FC236}">
                <a16:creationId xmlns:a16="http://schemas.microsoft.com/office/drawing/2014/main" id="{D25CD90B-EDE8-41C4-B84B-05D66D3A1254}"/>
              </a:ext>
            </a:extLst>
          </p:cNvPr>
          <p:cNvPicPr>
            <a:picLocks noChangeAspect="1"/>
          </p:cNvPicPr>
          <p:nvPr/>
        </p:nvPicPr>
        <p:blipFill>
          <a:blip r:embed="rId6"/>
          <a:stretch>
            <a:fillRect/>
          </a:stretch>
        </p:blipFill>
        <p:spPr>
          <a:xfrm>
            <a:off x="9495183" y="4567031"/>
            <a:ext cx="1856961" cy="1856961"/>
          </a:xfrm>
          <a:prstGeom prst="rect">
            <a:avLst/>
          </a:prstGeom>
        </p:spPr>
      </p:pic>
    </p:spTree>
    <p:extLst>
      <p:ext uri="{BB962C8B-B14F-4D97-AF65-F5344CB8AC3E}">
        <p14:creationId xmlns:p14="http://schemas.microsoft.com/office/powerpoint/2010/main" val="2999113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F3E8FE-CFC1-4867-A642-53A2C30BC1A1}"/>
              </a:ext>
            </a:extLst>
          </p:cNvPr>
          <p:cNvSpPr>
            <a:spLocks noGrp="1"/>
          </p:cNvSpPr>
          <p:nvPr>
            <p:ph type="title"/>
          </p:nvPr>
        </p:nvSpPr>
        <p:spPr>
          <a:xfrm>
            <a:off x="838200" y="365125"/>
            <a:ext cx="10515600" cy="563564"/>
          </a:xfrm>
        </p:spPr>
        <p:txBody>
          <a:bodyPr>
            <a:normAutofit/>
          </a:bodyPr>
          <a:lstStyle/>
          <a:p>
            <a:r>
              <a:rPr lang="uk-UA" sz="3200">
                <a:latin typeface="Calibri"/>
                <a:ea typeface="+mj-lt"/>
                <a:cs typeface="+mj-lt"/>
              </a:rPr>
              <a:t>Приведення типів</a:t>
            </a:r>
            <a:endParaRPr lang="uk-UA" sz="3200">
              <a:latin typeface="Calibri"/>
              <a:cs typeface="Calibri Light"/>
            </a:endParaRPr>
          </a:p>
        </p:txBody>
      </p:sp>
      <p:sp>
        <p:nvSpPr>
          <p:cNvPr id="3" name="Місце для вмісту 2">
            <a:extLst>
              <a:ext uri="{FF2B5EF4-FFF2-40B4-BE49-F238E27FC236}">
                <a16:creationId xmlns:a16="http://schemas.microsoft.com/office/drawing/2014/main" id="{AD9F34A1-BD59-44A3-B892-C3B18110F51A}"/>
              </a:ext>
            </a:extLst>
          </p:cNvPr>
          <p:cNvSpPr>
            <a:spLocks noGrp="1"/>
          </p:cNvSpPr>
          <p:nvPr>
            <p:ph idx="1"/>
          </p:nvPr>
        </p:nvSpPr>
        <p:spPr>
          <a:xfrm>
            <a:off x="838200" y="1131864"/>
            <a:ext cx="10515600" cy="5045099"/>
          </a:xfrm>
        </p:spPr>
        <p:txBody>
          <a:bodyPr vert="horz" lIns="91440" tIns="45720" rIns="91440" bIns="45720" rtlCol="0" anchor="t">
            <a:normAutofit/>
          </a:bodyPr>
          <a:lstStyle/>
          <a:p>
            <a:pPr marL="0" indent="0">
              <a:buNone/>
            </a:pPr>
            <a:r>
              <a:rPr lang="uk-UA" sz="1800" dirty="0">
                <a:ea typeface="+mn-lt"/>
                <a:cs typeface="+mn-lt"/>
              </a:rPr>
              <a:t>Приведення до базового типу використовується для приховування реалізації членів похідного класу і для більшої </a:t>
            </a:r>
            <a:r>
              <a:rPr lang="uk-UA" sz="1800" dirty="0" err="1">
                <a:ea typeface="+mn-lt"/>
                <a:cs typeface="+mn-lt"/>
              </a:rPr>
              <a:t>гночкості</a:t>
            </a:r>
            <a:r>
              <a:rPr lang="uk-UA" sz="1800" dirty="0">
                <a:ea typeface="+mn-lt"/>
                <a:cs typeface="+mn-lt"/>
              </a:rPr>
              <a:t>, оскільки змінна приведено до базового </a:t>
            </a:r>
            <a:r>
              <a:rPr lang="uk-UA" sz="1800">
                <a:ea typeface="+mn-lt"/>
                <a:cs typeface="+mn-lt"/>
              </a:rPr>
              <a:t>класу може </a:t>
            </a:r>
            <a:r>
              <a:rPr lang="uk-UA" sz="1800" dirty="0">
                <a:ea typeface="+mn-lt"/>
                <a:cs typeface="+mn-lt"/>
              </a:rPr>
              <a:t>містити у собі екземпляри будь якого </a:t>
            </a:r>
            <a:r>
              <a:rPr lang="uk-UA" sz="1800" dirty="0" err="1">
                <a:ea typeface="+mn-lt"/>
                <a:cs typeface="+mn-lt"/>
              </a:rPr>
              <a:t>класа</a:t>
            </a:r>
            <a:r>
              <a:rPr lang="uk-UA" sz="1800" dirty="0">
                <a:ea typeface="+mn-lt"/>
                <a:cs typeface="+mn-lt"/>
              </a:rPr>
              <a:t> </a:t>
            </a:r>
            <a:r>
              <a:rPr lang="uk-UA" sz="1800" dirty="0" err="1">
                <a:ea typeface="+mn-lt"/>
                <a:cs typeface="+mn-lt"/>
              </a:rPr>
              <a:t>нащадка</a:t>
            </a:r>
            <a:r>
              <a:rPr lang="uk-UA" sz="1800" dirty="0">
                <a:ea typeface="+mn-lt"/>
                <a:cs typeface="+mn-lt"/>
              </a:rPr>
              <a:t>.</a:t>
            </a:r>
            <a:endParaRPr lang="uk-UA" sz="1800" dirty="0">
              <a:cs typeface="Calibri"/>
            </a:endParaRPr>
          </a:p>
          <a:p>
            <a:pPr>
              <a:buNone/>
            </a:pPr>
            <a:endParaRPr lang="uk-UA" sz="1800" dirty="0">
              <a:ea typeface="+mn-lt"/>
              <a:cs typeface="+mn-lt"/>
            </a:endParaRPr>
          </a:p>
          <a:p>
            <a:pPr>
              <a:buNone/>
            </a:pPr>
            <a:endParaRPr lang="uk-UA" sz="1800" dirty="0">
              <a:ea typeface="+mn-lt"/>
              <a:cs typeface="+mn-lt"/>
            </a:endParaRPr>
          </a:p>
          <a:p>
            <a:pPr>
              <a:buNone/>
            </a:pPr>
            <a:endParaRPr lang="uk-UA" sz="1800" dirty="0">
              <a:ea typeface="+mn-lt"/>
              <a:cs typeface="+mn-lt"/>
            </a:endParaRPr>
          </a:p>
          <a:p>
            <a:pPr>
              <a:buNone/>
            </a:pPr>
            <a:endParaRPr lang="uk-UA" sz="1800" dirty="0">
              <a:ea typeface="+mn-lt"/>
              <a:cs typeface="+mn-lt"/>
            </a:endParaRPr>
          </a:p>
          <a:p>
            <a:pPr>
              <a:buNone/>
            </a:pPr>
            <a:r>
              <a:rPr lang="uk-UA" sz="1800" dirty="0">
                <a:ea typeface="+mn-lt"/>
                <a:cs typeface="+mn-lt"/>
              </a:rPr>
              <a:t>Змінна </a:t>
            </a:r>
            <a:r>
              <a:rPr lang="uk-UA" sz="1800" dirty="0" err="1">
                <a:ea typeface="+mn-lt"/>
                <a:cs typeface="+mn-lt"/>
              </a:rPr>
              <a:t>instance</a:t>
            </a:r>
            <a:r>
              <a:rPr lang="uk-UA" sz="1800" dirty="0">
                <a:ea typeface="+mn-lt"/>
                <a:cs typeface="+mn-lt"/>
              </a:rPr>
              <a:t> типу </a:t>
            </a:r>
            <a:r>
              <a:rPr lang="uk-UA" sz="1800" dirty="0" err="1">
                <a:ea typeface="+mn-lt"/>
                <a:cs typeface="+mn-lt"/>
              </a:rPr>
              <a:t>BaseClass</a:t>
            </a:r>
            <a:r>
              <a:rPr lang="uk-UA" sz="1800" dirty="0">
                <a:ea typeface="+mn-lt"/>
                <a:cs typeface="+mn-lt"/>
              </a:rPr>
              <a:t> зберігає посилання на екземпляр класу </a:t>
            </a:r>
            <a:r>
              <a:rPr lang="uk-UA" sz="1800" dirty="0" err="1">
                <a:ea typeface="+mn-lt"/>
                <a:cs typeface="+mn-lt"/>
              </a:rPr>
              <a:t>DerivedClass</a:t>
            </a:r>
            <a:r>
              <a:rPr lang="uk-UA" sz="1800" dirty="0">
                <a:ea typeface="+mn-lt"/>
                <a:cs typeface="+mn-lt"/>
              </a:rPr>
              <a:t>.</a:t>
            </a:r>
            <a:endParaRPr lang="uk-UA" sz="1800" dirty="0">
              <a:cs typeface="Calibri"/>
            </a:endParaRPr>
          </a:p>
          <a:p>
            <a:pPr>
              <a:buNone/>
            </a:pPr>
            <a:endParaRPr lang="uk-UA" sz="1800" dirty="0">
              <a:ea typeface="+mn-lt"/>
              <a:cs typeface="+mn-lt"/>
            </a:endParaRPr>
          </a:p>
        </p:txBody>
      </p:sp>
      <p:pic>
        <p:nvPicPr>
          <p:cNvPr id="4" name="Рисунок 4" descr="Зображення, що містить знімок екрана, пташка&#10;&#10;Опис створено автоматично">
            <a:extLst>
              <a:ext uri="{FF2B5EF4-FFF2-40B4-BE49-F238E27FC236}">
                <a16:creationId xmlns:a16="http://schemas.microsoft.com/office/drawing/2014/main" id="{71C2DA2F-9529-4BE6-BDF3-F19940466639}"/>
              </a:ext>
            </a:extLst>
          </p:cNvPr>
          <p:cNvPicPr>
            <a:picLocks noChangeAspect="1"/>
          </p:cNvPicPr>
          <p:nvPr/>
        </p:nvPicPr>
        <p:blipFill>
          <a:blip r:embed="rId2"/>
          <a:stretch>
            <a:fillRect/>
          </a:stretch>
        </p:blipFill>
        <p:spPr>
          <a:xfrm>
            <a:off x="4095580" y="2410472"/>
            <a:ext cx="3346223" cy="650597"/>
          </a:xfrm>
          <a:prstGeom prst="rect">
            <a:avLst/>
          </a:prstGeom>
        </p:spPr>
      </p:pic>
      <p:pic>
        <p:nvPicPr>
          <p:cNvPr id="8" name="Рисунок 6">
            <a:extLst>
              <a:ext uri="{FF2B5EF4-FFF2-40B4-BE49-F238E27FC236}">
                <a16:creationId xmlns:a16="http://schemas.microsoft.com/office/drawing/2014/main" id="{339A7CB5-A263-4289-AEE9-9047462EA7C6}"/>
              </a:ext>
            </a:extLst>
          </p:cNvPr>
          <p:cNvPicPr>
            <a:picLocks noChangeAspect="1"/>
          </p:cNvPicPr>
          <p:nvPr/>
        </p:nvPicPr>
        <p:blipFill>
          <a:blip r:embed="rId3"/>
          <a:stretch>
            <a:fillRect/>
          </a:stretch>
        </p:blipFill>
        <p:spPr>
          <a:xfrm>
            <a:off x="10742337" y="362778"/>
            <a:ext cx="547068" cy="450575"/>
          </a:xfrm>
          <a:prstGeom prst="rect">
            <a:avLst/>
          </a:prstGeom>
        </p:spPr>
      </p:pic>
      <p:pic>
        <p:nvPicPr>
          <p:cNvPr id="7" name="Рисунок 8" descr="Зображення, що містить текст&#10;&#10;Опис створено автоматично">
            <a:extLst>
              <a:ext uri="{FF2B5EF4-FFF2-40B4-BE49-F238E27FC236}">
                <a16:creationId xmlns:a16="http://schemas.microsoft.com/office/drawing/2014/main" id="{41BD7156-AD3C-4D4E-BBAD-A126E4BBCBAD}"/>
              </a:ext>
            </a:extLst>
          </p:cNvPr>
          <p:cNvPicPr>
            <a:picLocks noChangeAspect="1"/>
          </p:cNvPicPr>
          <p:nvPr/>
        </p:nvPicPr>
        <p:blipFill>
          <a:blip r:embed="rId4"/>
          <a:stretch>
            <a:fillRect/>
          </a:stretch>
        </p:blipFill>
        <p:spPr>
          <a:xfrm>
            <a:off x="9579045" y="4387802"/>
            <a:ext cx="1780347" cy="2112066"/>
          </a:xfrm>
          <a:prstGeom prst="rect">
            <a:avLst/>
          </a:prstGeom>
        </p:spPr>
      </p:pic>
      <p:pic>
        <p:nvPicPr>
          <p:cNvPr id="9" name="Рисунок 9" descr="Зображення, що містить текст&#10;&#10;Опис створено автоматично">
            <a:extLst>
              <a:ext uri="{FF2B5EF4-FFF2-40B4-BE49-F238E27FC236}">
                <a16:creationId xmlns:a16="http://schemas.microsoft.com/office/drawing/2014/main" id="{3ABB300B-2234-49C2-B0B0-F86C1E849EF9}"/>
              </a:ext>
            </a:extLst>
          </p:cNvPr>
          <p:cNvPicPr>
            <a:picLocks noChangeAspect="1"/>
          </p:cNvPicPr>
          <p:nvPr/>
        </p:nvPicPr>
        <p:blipFill>
          <a:blip r:embed="rId5"/>
          <a:stretch>
            <a:fillRect/>
          </a:stretch>
        </p:blipFill>
        <p:spPr>
          <a:xfrm>
            <a:off x="914400" y="4519954"/>
            <a:ext cx="2415363" cy="1823023"/>
          </a:xfrm>
          <a:prstGeom prst="rect">
            <a:avLst/>
          </a:prstGeom>
        </p:spPr>
      </p:pic>
    </p:spTree>
    <p:extLst>
      <p:ext uri="{BB962C8B-B14F-4D97-AF65-F5344CB8AC3E}">
        <p14:creationId xmlns:p14="http://schemas.microsoft.com/office/powerpoint/2010/main" val="2037498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696F53-2A75-44E7-8B4B-70FDE9709F2D}"/>
              </a:ext>
            </a:extLst>
          </p:cNvPr>
          <p:cNvSpPr>
            <a:spLocks noGrp="1"/>
          </p:cNvSpPr>
          <p:nvPr>
            <p:ph type="title"/>
          </p:nvPr>
        </p:nvSpPr>
        <p:spPr>
          <a:xfrm>
            <a:off x="838200" y="365125"/>
            <a:ext cx="10515600" cy="552190"/>
          </a:xfrm>
        </p:spPr>
        <p:txBody>
          <a:bodyPr>
            <a:normAutofit/>
          </a:bodyPr>
          <a:lstStyle/>
          <a:p>
            <a:r>
              <a:rPr lang="uk-UA" sz="3200">
                <a:latin typeface="Calibri"/>
                <a:cs typeface="Calibri"/>
              </a:rPr>
              <a:t>Приведення типів UpCast і DownCast</a:t>
            </a:r>
            <a:endParaRPr lang="uk-UA" sz="3200">
              <a:latin typeface="Calibri"/>
              <a:ea typeface="+mj-lt"/>
              <a:cs typeface="+mj-lt"/>
            </a:endParaRPr>
          </a:p>
        </p:txBody>
      </p:sp>
      <p:sp>
        <p:nvSpPr>
          <p:cNvPr id="3" name="Місце для вмісту 2">
            <a:extLst>
              <a:ext uri="{FF2B5EF4-FFF2-40B4-BE49-F238E27FC236}">
                <a16:creationId xmlns:a16="http://schemas.microsoft.com/office/drawing/2014/main" id="{A3C4339C-65B4-401A-BED7-55FF1E084C7C}"/>
              </a:ext>
            </a:extLst>
          </p:cNvPr>
          <p:cNvSpPr>
            <a:spLocks noGrp="1"/>
          </p:cNvSpPr>
          <p:nvPr>
            <p:ph idx="1"/>
          </p:nvPr>
        </p:nvSpPr>
        <p:spPr>
          <a:xfrm>
            <a:off x="838200" y="1371071"/>
            <a:ext cx="10515600" cy="4805892"/>
          </a:xfrm>
        </p:spPr>
        <p:txBody>
          <a:bodyPr vert="horz" lIns="91440" tIns="45720" rIns="91440" bIns="45720" rtlCol="0" anchor="t">
            <a:normAutofit/>
          </a:bodyPr>
          <a:lstStyle/>
          <a:p>
            <a:pPr marL="0" indent="0">
              <a:buNone/>
            </a:pPr>
            <a:r>
              <a:rPr lang="uk-UA" sz="1800" dirty="0" err="1">
                <a:ea typeface="+mn-lt"/>
                <a:cs typeface="+mn-lt"/>
              </a:rPr>
              <a:t>UpCast</a:t>
            </a:r>
            <a:r>
              <a:rPr lang="uk-UA" sz="1800" dirty="0">
                <a:ea typeface="+mn-lt"/>
                <a:cs typeface="+mn-lt"/>
              </a:rPr>
              <a:t> - приведення екземпляра похідного класу до базового типу.</a:t>
            </a:r>
            <a:endParaRPr lang="uk-UA" sz="1800">
              <a:cs typeface="Calibri"/>
            </a:endParaRPr>
          </a:p>
          <a:p>
            <a:pPr marL="0" indent="0">
              <a:buNone/>
            </a:pPr>
            <a:endParaRPr lang="uk-UA" sz="1800" dirty="0">
              <a:cs typeface="Calibri"/>
            </a:endParaRPr>
          </a:p>
          <a:p>
            <a:pPr marL="0" indent="0">
              <a:buNone/>
            </a:pPr>
            <a:endParaRPr lang="uk-UA" sz="1800" dirty="0">
              <a:cs typeface="Calibri"/>
            </a:endParaRPr>
          </a:p>
          <a:p>
            <a:pPr marL="0" indent="0">
              <a:buNone/>
            </a:pPr>
            <a:endParaRPr lang="uk-UA" sz="1800" dirty="0">
              <a:cs typeface="Calibri"/>
            </a:endParaRPr>
          </a:p>
          <a:p>
            <a:pPr marL="0" indent="0">
              <a:buNone/>
            </a:pPr>
            <a:endParaRPr lang="uk-UA" sz="1800" dirty="0">
              <a:cs typeface="Calibri"/>
            </a:endParaRPr>
          </a:p>
          <a:p>
            <a:pPr marL="0" indent="0">
              <a:buNone/>
            </a:pPr>
            <a:r>
              <a:rPr lang="uk-UA" sz="1800" dirty="0" err="1">
                <a:ea typeface="+mn-lt"/>
                <a:cs typeface="+mn-lt"/>
              </a:rPr>
              <a:t>DownCast</a:t>
            </a:r>
            <a:r>
              <a:rPr lang="uk-UA" sz="1800" dirty="0">
                <a:ea typeface="+mn-lt"/>
                <a:cs typeface="+mn-lt"/>
              </a:rPr>
              <a:t> - приведення екземпляра базового типу до похідного типу.</a:t>
            </a:r>
            <a:endParaRPr lang="uk-UA" sz="1800" dirty="0">
              <a:cs typeface="Calibri"/>
            </a:endParaRPr>
          </a:p>
        </p:txBody>
      </p:sp>
      <p:sp>
        <p:nvSpPr>
          <p:cNvPr id="4" name="TextBox 3">
            <a:extLst>
              <a:ext uri="{FF2B5EF4-FFF2-40B4-BE49-F238E27FC236}">
                <a16:creationId xmlns:a16="http://schemas.microsoft.com/office/drawing/2014/main" id="{8B474105-902D-49D6-B140-B41F1093D789}"/>
              </a:ext>
            </a:extLst>
          </p:cNvPr>
          <p:cNvSpPr txBox="1"/>
          <p:nvPr/>
        </p:nvSpPr>
        <p:spPr>
          <a:xfrm>
            <a:off x="1892489" y="5543266"/>
            <a:ext cx="6757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uk-UA" err="1">
                <a:solidFill>
                  <a:srgbClr val="C00000"/>
                </a:solidFill>
                <a:ea typeface="+mn-lt"/>
                <a:cs typeface="+mn-lt"/>
              </a:rPr>
              <a:t>DownCast</a:t>
            </a:r>
            <a:r>
              <a:rPr lang="uk-UA">
                <a:solidFill>
                  <a:srgbClr val="C00000"/>
                </a:solidFill>
                <a:ea typeface="+mn-lt"/>
                <a:cs typeface="+mn-lt"/>
              </a:rPr>
              <a:t> неможливий без попереднього </a:t>
            </a:r>
            <a:r>
              <a:rPr lang="uk-UA" err="1">
                <a:solidFill>
                  <a:srgbClr val="C00000"/>
                </a:solidFill>
                <a:ea typeface="+mn-lt"/>
                <a:cs typeface="+mn-lt"/>
              </a:rPr>
              <a:t>UpCast</a:t>
            </a:r>
            <a:r>
              <a:rPr lang="uk-UA">
                <a:solidFill>
                  <a:srgbClr val="C00000"/>
                </a:solidFill>
                <a:ea typeface="+mn-lt"/>
                <a:cs typeface="+mn-lt"/>
              </a:rPr>
              <a:t>.</a:t>
            </a:r>
          </a:p>
        </p:txBody>
      </p:sp>
      <p:pic>
        <p:nvPicPr>
          <p:cNvPr id="5" name="Рисунок 5" descr="Зображення, що містить ніж&#10;&#10;Опис створено автоматично">
            <a:extLst>
              <a:ext uri="{FF2B5EF4-FFF2-40B4-BE49-F238E27FC236}">
                <a16:creationId xmlns:a16="http://schemas.microsoft.com/office/drawing/2014/main" id="{3A360886-A91A-4487-A339-60BDBBC8BA81}"/>
              </a:ext>
            </a:extLst>
          </p:cNvPr>
          <p:cNvPicPr>
            <a:picLocks noChangeAspect="1"/>
          </p:cNvPicPr>
          <p:nvPr/>
        </p:nvPicPr>
        <p:blipFill>
          <a:blip r:embed="rId2"/>
          <a:stretch>
            <a:fillRect/>
          </a:stretch>
        </p:blipFill>
        <p:spPr>
          <a:xfrm>
            <a:off x="3049953" y="3822994"/>
            <a:ext cx="3248316" cy="578767"/>
          </a:xfrm>
          <a:prstGeom prst="rect">
            <a:avLst/>
          </a:prstGeom>
        </p:spPr>
      </p:pic>
      <p:pic>
        <p:nvPicPr>
          <p:cNvPr id="6" name="Рисунок 6" descr="Зображення, що містить пташка, ніж, стіл&#10;&#10;Опис створено автоматично">
            <a:extLst>
              <a:ext uri="{FF2B5EF4-FFF2-40B4-BE49-F238E27FC236}">
                <a16:creationId xmlns:a16="http://schemas.microsoft.com/office/drawing/2014/main" id="{2523DDE1-1FC5-4C86-9D3A-265A572BC4FC}"/>
              </a:ext>
            </a:extLst>
          </p:cNvPr>
          <p:cNvPicPr>
            <a:picLocks noChangeAspect="1"/>
          </p:cNvPicPr>
          <p:nvPr/>
        </p:nvPicPr>
        <p:blipFill>
          <a:blip r:embed="rId3"/>
          <a:stretch>
            <a:fillRect/>
          </a:stretch>
        </p:blipFill>
        <p:spPr>
          <a:xfrm>
            <a:off x="3049953" y="1943901"/>
            <a:ext cx="3248316" cy="584310"/>
          </a:xfrm>
          <a:prstGeom prst="rect">
            <a:avLst/>
          </a:prstGeom>
        </p:spPr>
      </p:pic>
      <p:pic>
        <p:nvPicPr>
          <p:cNvPr id="7" name="Рисунок 7" descr="Зображення, що містить малювання, знак&#10;&#10;Опис створено автоматично">
            <a:extLst>
              <a:ext uri="{FF2B5EF4-FFF2-40B4-BE49-F238E27FC236}">
                <a16:creationId xmlns:a16="http://schemas.microsoft.com/office/drawing/2014/main" id="{B4E009E3-E7BB-4989-9A75-E313C0CD51A1}"/>
              </a:ext>
            </a:extLst>
          </p:cNvPr>
          <p:cNvPicPr>
            <a:picLocks noChangeAspect="1"/>
          </p:cNvPicPr>
          <p:nvPr/>
        </p:nvPicPr>
        <p:blipFill>
          <a:blip r:embed="rId4"/>
          <a:stretch>
            <a:fillRect/>
          </a:stretch>
        </p:blipFill>
        <p:spPr>
          <a:xfrm>
            <a:off x="837773" y="5399609"/>
            <a:ext cx="781050" cy="676275"/>
          </a:xfrm>
          <a:prstGeom prst="rect">
            <a:avLst/>
          </a:prstGeom>
        </p:spPr>
      </p:pic>
      <p:pic>
        <p:nvPicPr>
          <p:cNvPr id="9" name="Рисунок 6">
            <a:extLst>
              <a:ext uri="{FF2B5EF4-FFF2-40B4-BE49-F238E27FC236}">
                <a16:creationId xmlns:a16="http://schemas.microsoft.com/office/drawing/2014/main" id="{22349724-0853-4751-9FA2-F87B689CA24A}"/>
              </a:ext>
            </a:extLst>
          </p:cNvPr>
          <p:cNvPicPr>
            <a:picLocks noChangeAspect="1"/>
          </p:cNvPicPr>
          <p:nvPr/>
        </p:nvPicPr>
        <p:blipFill>
          <a:blip r:embed="rId5"/>
          <a:stretch>
            <a:fillRect/>
          </a:stretch>
        </p:blipFill>
        <p:spPr>
          <a:xfrm>
            <a:off x="10742337" y="362778"/>
            <a:ext cx="547068" cy="450575"/>
          </a:xfrm>
          <a:prstGeom prst="rect">
            <a:avLst/>
          </a:prstGeom>
        </p:spPr>
      </p:pic>
      <p:pic>
        <p:nvPicPr>
          <p:cNvPr id="10" name="Рисунок 10" descr="Зображення, що містить малювання&#10;&#10;Опис створено автоматично">
            <a:extLst>
              <a:ext uri="{FF2B5EF4-FFF2-40B4-BE49-F238E27FC236}">
                <a16:creationId xmlns:a16="http://schemas.microsoft.com/office/drawing/2014/main" id="{A1BA98D5-3D29-4193-A8AC-AB4C5BACC20F}"/>
              </a:ext>
            </a:extLst>
          </p:cNvPr>
          <p:cNvPicPr>
            <a:picLocks noChangeAspect="1"/>
          </p:cNvPicPr>
          <p:nvPr/>
        </p:nvPicPr>
        <p:blipFill>
          <a:blip r:embed="rId6"/>
          <a:stretch>
            <a:fillRect/>
          </a:stretch>
        </p:blipFill>
        <p:spPr>
          <a:xfrm>
            <a:off x="10066268" y="4691891"/>
            <a:ext cx="1286290" cy="1317349"/>
          </a:xfrm>
          <a:prstGeom prst="rect">
            <a:avLst/>
          </a:prstGeom>
        </p:spPr>
      </p:pic>
    </p:spTree>
    <p:extLst>
      <p:ext uri="{BB962C8B-B14F-4D97-AF65-F5344CB8AC3E}">
        <p14:creationId xmlns:p14="http://schemas.microsoft.com/office/powerpoint/2010/main" val="2446542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1C9BB-3C4E-4366-87F8-BB6669FC8B65}"/>
              </a:ext>
            </a:extLst>
          </p:cNvPr>
          <p:cNvSpPr>
            <a:spLocks noGrp="1"/>
          </p:cNvSpPr>
          <p:nvPr>
            <p:ph type="title"/>
          </p:nvPr>
        </p:nvSpPr>
        <p:spPr>
          <a:xfrm>
            <a:off x="838200" y="365125"/>
            <a:ext cx="10515600" cy="661029"/>
          </a:xfrm>
        </p:spPr>
        <p:txBody>
          <a:bodyPr>
            <a:normAutofit/>
          </a:bodyPr>
          <a:lstStyle/>
          <a:p>
            <a:r>
              <a:rPr lang="uk-UA" sz="3200">
                <a:latin typeface="Calibri"/>
                <a:cs typeface="Calibri Light"/>
              </a:rPr>
              <a:t>Переваги поліморфізму</a:t>
            </a:r>
          </a:p>
        </p:txBody>
      </p:sp>
      <p:sp>
        <p:nvSpPr>
          <p:cNvPr id="3" name="Content Placeholder 2">
            <a:extLst>
              <a:ext uri="{FF2B5EF4-FFF2-40B4-BE49-F238E27FC236}">
                <a16:creationId xmlns:a16="http://schemas.microsoft.com/office/drawing/2014/main" id="{854983E2-C259-4212-A2E5-59C732EA0F87}"/>
              </a:ext>
            </a:extLst>
          </p:cNvPr>
          <p:cNvSpPr>
            <a:spLocks noGrp="1"/>
          </p:cNvSpPr>
          <p:nvPr>
            <p:ph idx="1"/>
          </p:nvPr>
        </p:nvSpPr>
        <p:spPr>
          <a:xfrm>
            <a:off x="838200" y="1240835"/>
            <a:ext cx="10515600" cy="4936128"/>
          </a:xfrm>
        </p:spPr>
        <p:txBody>
          <a:bodyPr vert="horz" lIns="91440" tIns="45720" rIns="91440" bIns="45720" rtlCol="0" anchor="t">
            <a:normAutofit/>
          </a:bodyPr>
          <a:lstStyle/>
          <a:p>
            <a:pPr marL="365760" indent="-342900"/>
            <a:r>
              <a:rPr lang="uk-UA" sz="1800" i="1" dirty="0">
                <a:highlight>
                  <a:srgbClr val="FFFF00"/>
                </a:highlight>
                <a:ea typeface="+mn-lt"/>
                <a:cs typeface="+mn-lt"/>
              </a:rPr>
              <a:t>Повторне використання існуючого коду. </a:t>
            </a:r>
            <a:endParaRPr lang="uk-UA" sz="1800" i="1">
              <a:cs typeface="Calibri" panose="020F0502020204030204"/>
            </a:endParaRPr>
          </a:p>
          <a:p>
            <a:pPr marL="365760" indent="0">
              <a:buNone/>
            </a:pPr>
            <a:r>
              <a:rPr lang="uk-UA" sz="1800" dirty="0">
                <a:ea typeface="+mn-lt"/>
                <a:cs typeface="+mn-lt"/>
              </a:rPr>
              <a:t>Поліморфізм дозволяє нам використовувати повторно існуючий код, що полегшує читання, розробку та підтримку коду.</a:t>
            </a:r>
          </a:p>
          <a:p>
            <a:pPr marL="365760" indent="-342900"/>
            <a:r>
              <a:rPr lang="uk-UA" sz="1800" i="1" dirty="0">
                <a:highlight>
                  <a:srgbClr val="FFFF00"/>
                </a:highlight>
                <a:ea typeface="+mn-lt"/>
                <a:cs typeface="+mn-lt"/>
              </a:rPr>
              <a:t>Приховування деталей реалізації.</a:t>
            </a:r>
          </a:p>
          <a:p>
            <a:pPr marL="365760" indent="0">
              <a:buNone/>
            </a:pPr>
            <a:r>
              <a:rPr lang="uk-UA" sz="1800" dirty="0">
                <a:ea typeface="+mn-lt"/>
                <a:cs typeface="+mn-lt"/>
              </a:rPr>
              <a:t>Поліморфізм дозволяє нам приховувати деталі реалізації, </a:t>
            </a:r>
            <a:r>
              <a:rPr lang="uk-UA" sz="1800" dirty="0" err="1">
                <a:ea typeface="+mn-lt"/>
                <a:cs typeface="+mn-lt"/>
              </a:rPr>
              <a:t>взаємодіючи</a:t>
            </a:r>
            <a:r>
              <a:rPr lang="uk-UA" sz="1800" dirty="0">
                <a:ea typeface="+mn-lt"/>
                <a:cs typeface="+mn-lt"/>
              </a:rPr>
              <a:t> з групою різних класів через загальний інтерфейс. Це означає, що ми можемо мати клас, який взаємодіє з великою кількістю об’єктів, які </a:t>
            </a:r>
            <a:r>
              <a:rPr lang="uk-UA" sz="1800" dirty="0" err="1">
                <a:ea typeface="+mn-lt"/>
                <a:cs typeface="+mn-lt"/>
              </a:rPr>
              <a:t>наслідуються</a:t>
            </a:r>
            <a:r>
              <a:rPr lang="uk-UA" sz="1800" dirty="0">
                <a:ea typeface="+mn-lt"/>
                <a:cs typeface="+mn-lt"/>
              </a:rPr>
              <a:t> від одного і того ж базового класу.</a:t>
            </a:r>
          </a:p>
          <a:p>
            <a:pPr marL="365760" indent="-342900"/>
            <a:r>
              <a:rPr lang="uk-UA" sz="1800" i="1" dirty="0">
                <a:highlight>
                  <a:srgbClr val="FFFF00"/>
                </a:highlight>
                <a:ea typeface="+mn-lt"/>
                <a:cs typeface="+mn-lt"/>
              </a:rPr>
              <a:t>Множинна реалізація.</a:t>
            </a:r>
          </a:p>
          <a:p>
            <a:pPr marL="365760" indent="0">
              <a:buNone/>
            </a:pPr>
            <a:r>
              <a:rPr lang="uk-UA" sz="1800" dirty="0">
                <a:ea typeface="+mn-lt"/>
                <a:cs typeface="+mn-lt"/>
              </a:rPr>
              <a:t>Поліморфізм дозволяє нам, викликавши один метод, насправді </a:t>
            </a:r>
            <a:r>
              <a:rPr lang="uk-UA" sz="1800" dirty="0" err="1">
                <a:ea typeface="+mn-lt"/>
                <a:cs typeface="+mn-lt"/>
              </a:rPr>
              <a:t>виклакати</a:t>
            </a:r>
            <a:r>
              <a:rPr lang="uk-UA" sz="1800" dirty="0">
                <a:ea typeface="+mn-lt"/>
                <a:cs typeface="+mn-lt"/>
              </a:rPr>
              <a:t> різні методи і </a:t>
            </a:r>
            <a:r>
              <a:rPr lang="uk-UA" sz="1800" dirty="0" err="1">
                <a:ea typeface="+mn-lt"/>
                <a:cs typeface="+mn-lt"/>
              </a:rPr>
              <a:t>оримувати</a:t>
            </a:r>
            <a:r>
              <a:rPr lang="uk-UA" sz="1800" dirty="0">
                <a:ea typeface="+mn-lt"/>
                <a:cs typeface="+mn-lt"/>
              </a:rPr>
              <a:t> різні результати.</a:t>
            </a:r>
            <a:endParaRPr lang="uk-UA" sz="1800">
              <a:cs typeface="Calibri" panose="020F0502020204030204"/>
            </a:endParaRPr>
          </a:p>
        </p:txBody>
      </p:sp>
      <p:pic>
        <p:nvPicPr>
          <p:cNvPr id="5" name="Рисунок 6" descr="Зображення, що містить дзеркало&#10;&#10;Опис створено автоматично">
            <a:extLst>
              <a:ext uri="{FF2B5EF4-FFF2-40B4-BE49-F238E27FC236}">
                <a16:creationId xmlns:a16="http://schemas.microsoft.com/office/drawing/2014/main" id="{5E1F90CF-1D7F-4EAC-8BA6-B1936A87CB46}"/>
              </a:ext>
            </a:extLst>
          </p:cNvPr>
          <p:cNvPicPr>
            <a:picLocks noChangeAspect="1"/>
          </p:cNvPicPr>
          <p:nvPr/>
        </p:nvPicPr>
        <p:blipFill>
          <a:blip r:embed="rId2"/>
          <a:stretch>
            <a:fillRect/>
          </a:stretch>
        </p:blipFill>
        <p:spPr>
          <a:xfrm>
            <a:off x="839857" y="5411854"/>
            <a:ext cx="1053549" cy="1053549"/>
          </a:xfrm>
          <a:prstGeom prst="rect">
            <a:avLst/>
          </a:prstGeom>
        </p:spPr>
      </p:pic>
      <p:pic>
        <p:nvPicPr>
          <p:cNvPr id="7" name="Рисунок 6" descr="Зображення, що містить малювання, ніж&#10;&#10;Опис створено автоматично">
            <a:extLst>
              <a:ext uri="{FF2B5EF4-FFF2-40B4-BE49-F238E27FC236}">
                <a16:creationId xmlns:a16="http://schemas.microsoft.com/office/drawing/2014/main" id="{9A36F9AE-8719-4776-99DF-146748E22BA0}"/>
              </a:ext>
            </a:extLst>
          </p:cNvPr>
          <p:cNvPicPr>
            <a:picLocks noChangeAspect="1"/>
          </p:cNvPicPr>
          <p:nvPr/>
        </p:nvPicPr>
        <p:blipFill>
          <a:blip r:embed="rId3"/>
          <a:stretch>
            <a:fillRect/>
          </a:stretch>
        </p:blipFill>
        <p:spPr>
          <a:xfrm>
            <a:off x="10063370" y="337102"/>
            <a:ext cx="1325218" cy="559905"/>
          </a:xfrm>
          <a:prstGeom prst="rect">
            <a:avLst/>
          </a:prstGeom>
        </p:spPr>
      </p:pic>
    </p:spTree>
    <p:extLst>
      <p:ext uri="{BB962C8B-B14F-4D97-AF65-F5344CB8AC3E}">
        <p14:creationId xmlns:p14="http://schemas.microsoft.com/office/powerpoint/2010/main" val="1526604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A1313A-D2C1-404C-875A-0D2838775E94}"/>
              </a:ext>
            </a:extLst>
          </p:cNvPr>
          <p:cNvSpPr>
            <a:spLocks noGrp="1"/>
          </p:cNvSpPr>
          <p:nvPr>
            <p:ph type="title"/>
          </p:nvPr>
        </p:nvSpPr>
        <p:spPr>
          <a:xfrm>
            <a:off x="838200" y="365125"/>
            <a:ext cx="10515600" cy="574937"/>
          </a:xfrm>
        </p:spPr>
        <p:txBody>
          <a:bodyPr>
            <a:normAutofit/>
          </a:bodyPr>
          <a:lstStyle/>
          <a:p>
            <a:r>
              <a:rPr lang="uk-UA" sz="3200" dirty="0">
                <a:latin typeface="Calibri"/>
                <a:ea typeface="+mj-lt"/>
                <a:cs typeface="+mj-lt"/>
              </a:rPr>
              <a:t>Ключове слово </a:t>
            </a:r>
            <a:r>
              <a:rPr lang="uk-UA" sz="3200" dirty="0" err="1">
                <a:latin typeface="Calibri"/>
                <a:ea typeface="+mj-lt"/>
                <a:cs typeface="+mj-lt"/>
              </a:rPr>
              <a:t>sealed</a:t>
            </a:r>
            <a:endParaRPr lang="uk-UA" sz="3200" dirty="0" err="1">
              <a:latin typeface="Calibri"/>
              <a:cs typeface="Calibri Light"/>
            </a:endParaRPr>
          </a:p>
        </p:txBody>
      </p:sp>
      <p:sp>
        <p:nvSpPr>
          <p:cNvPr id="3" name="Місце для вмісту 2">
            <a:extLst>
              <a:ext uri="{FF2B5EF4-FFF2-40B4-BE49-F238E27FC236}">
                <a16:creationId xmlns:a16="http://schemas.microsoft.com/office/drawing/2014/main" id="{AEF5A033-8153-4959-A85E-823FA2C643C6}"/>
              </a:ext>
            </a:extLst>
          </p:cNvPr>
          <p:cNvSpPr>
            <a:spLocks noGrp="1"/>
          </p:cNvSpPr>
          <p:nvPr>
            <p:ph idx="1"/>
          </p:nvPr>
        </p:nvSpPr>
        <p:spPr>
          <a:xfrm>
            <a:off x="838200" y="1200103"/>
            <a:ext cx="10515600" cy="4976860"/>
          </a:xfrm>
        </p:spPr>
        <p:txBody>
          <a:bodyPr vert="horz" lIns="91440" tIns="45720" rIns="91440" bIns="45720" rtlCol="0" anchor="t">
            <a:normAutofit/>
          </a:bodyPr>
          <a:lstStyle/>
          <a:p>
            <a:pPr marL="0" indent="0">
              <a:buNone/>
            </a:pPr>
            <a:r>
              <a:rPr lang="uk-UA" sz="1800" dirty="0">
                <a:ea typeface="+mn-lt"/>
                <a:cs typeface="+mn-lt"/>
              </a:rPr>
              <a:t>При застосуванні до класу модифікатор </a:t>
            </a:r>
            <a:r>
              <a:rPr lang="uk-UA" sz="1800" dirty="0" err="1">
                <a:solidFill>
                  <a:schemeClr val="accent1"/>
                </a:solidFill>
                <a:ea typeface="+mn-lt"/>
                <a:cs typeface="+mn-lt"/>
              </a:rPr>
              <a:t>sealed</a:t>
            </a:r>
            <a:r>
              <a:rPr lang="uk-UA" sz="1800" dirty="0">
                <a:solidFill>
                  <a:schemeClr val="accent1"/>
                </a:solidFill>
                <a:ea typeface="+mn-lt"/>
                <a:cs typeface="+mn-lt"/>
              </a:rPr>
              <a:t> </a:t>
            </a:r>
            <a:r>
              <a:rPr lang="uk-UA" sz="1800" dirty="0">
                <a:ea typeface="+mn-lt"/>
                <a:cs typeface="+mn-lt"/>
              </a:rPr>
              <a:t>забороняється іншим класам </a:t>
            </a:r>
            <a:r>
              <a:rPr lang="uk-UA" sz="1800" dirty="0" err="1">
                <a:ea typeface="+mn-lt"/>
                <a:cs typeface="+mn-lt"/>
              </a:rPr>
              <a:t>наслідуватись</a:t>
            </a:r>
            <a:r>
              <a:rPr lang="uk-UA" sz="1800" dirty="0">
                <a:ea typeface="+mn-lt"/>
                <a:cs typeface="+mn-lt"/>
              </a:rPr>
              <a:t> від цього класу.</a:t>
            </a:r>
            <a:endParaRPr lang="uk-UA" sz="1800" dirty="0">
              <a:cs typeface="Calibri" panose="020F0502020204030204"/>
            </a:endParaRPr>
          </a:p>
          <a:p>
            <a:pPr marL="0" indent="0">
              <a:buNone/>
            </a:pPr>
            <a:r>
              <a:rPr lang="uk-UA" sz="1800" dirty="0">
                <a:ea typeface="+mn-lt"/>
                <a:cs typeface="+mn-lt"/>
              </a:rPr>
              <a:t>Модифікатор </a:t>
            </a:r>
            <a:r>
              <a:rPr lang="uk-UA" sz="1800" dirty="0" err="1">
                <a:solidFill>
                  <a:schemeClr val="accent1"/>
                </a:solidFill>
                <a:ea typeface="+mn-lt"/>
                <a:cs typeface="+mn-lt"/>
              </a:rPr>
              <a:t>sealed</a:t>
            </a:r>
            <a:r>
              <a:rPr lang="uk-UA" sz="1800" dirty="0">
                <a:solidFill>
                  <a:schemeClr val="accent1"/>
                </a:solidFill>
                <a:ea typeface="+mn-lt"/>
                <a:cs typeface="+mn-lt"/>
              </a:rPr>
              <a:t> </a:t>
            </a:r>
            <a:r>
              <a:rPr lang="uk-UA" sz="1800" dirty="0">
                <a:ea typeface="+mn-lt"/>
                <a:cs typeface="+mn-lt"/>
              </a:rPr>
              <a:t>можна використовувати з методами або властивостями. Це дозволяє заборонити </a:t>
            </a:r>
            <a:r>
              <a:rPr lang="uk-UA" sz="1800" dirty="0" err="1">
                <a:ea typeface="+mn-lt"/>
                <a:cs typeface="+mn-lt"/>
              </a:rPr>
              <a:t>перевизначати</a:t>
            </a:r>
            <a:r>
              <a:rPr lang="uk-UA" sz="1800" dirty="0">
                <a:ea typeface="+mn-lt"/>
                <a:cs typeface="+mn-lt"/>
              </a:rPr>
              <a:t> віртуальні методи або властивості в похідних класах.</a:t>
            </a:r>
          </a:p>
        </p:txBody>
      </p:sp>
      <p:pic>
        <p:nvPicPr>
          <p:cNvPr id="4" name="Рисунок 4">
            <a:extLst>
              <a:ext uri="{FF2B5EF4-FFF2-40B4-BE49-F238E27FC236}">
                <a16:creationId xmlns:a16="http://schemas.microsoft.com/office/drawing/2014/main" id="{695FBC9F-2F3B-475B-B407-C154C41D6EDD}"/>
              </a:ext>
            </a:extLst>
          </p:cNvPr>
          <p:cNvPicPr>
            <a:picLocks noChangeAspect="1"/>
          </p:cNvPicPr>
          <p:nvPr/>
        </p:nvPicPr>
        <p:blipFill>
          <a:blip r:embed="rId2"/>
          <a:stretch>
            <a:fillRect/>
          </a:stretch>
        </p:blipFill>
        <p:spPr>
          <a:xfrm>
            <a:off x="10684152" y="369197"/>
            <a:ext cx="671720" cy="462585"/>
          </a:xfrm>
          <a:prstGeom prst="rect">
            <a:avLst/>
          </a:prstGeom>
        </p:spPr>
      </p:pic>
      <p:pic>
        <p:nvPicPr>
          <p:cNvPr id="5" name="Рисунок 5" descr="Зображення, що містить площа&#10;&#10;Опис створено автоматично">
            <a:extLst>
              <a:ext uri="{FF2B5EF4-FFF2-40B4-BE49-F238E27FC236}">
                <a16:creationId xmlns:a16="http://schemas.microsoft.com/office/drawing/2014/main" id="{61274561-8AE0-4206-AF98-E67A4F72D10F}"/>
              </a:ext>
            </a:extLst>
          </p:cNvPr>
          <p:cNvPicPr>
            <a:picLocks noChangeAspect="1"/>
          </p:cNvPicPr>
          <p:nvPr/>
        </p:nvPicPr>
        <p:blipFill>
          <a:blip r:embed="rId3"/>
          <a:stretch>
            <a:fillRect/>
          </a:stretch>
        </p:blipFill>
        <p:spPr>
          <a:xfrm>
            <a:off x="8959702" y="5067520"/>
            <a:ext cx="2397642" cy="1348120"/>
          </a:xfrm>
          <a:prstGeom prst="rect">
            <a:avLst/>
          </a:prstGeom>
        </p:spPr>
      </p:pic>
      <p:pic>
        <p:nvPicPr>
          <p:cNvPr id="6" name="Рисунок 6" descr="Зображення, що містить текст&#10;&#10;Опис створено автоматично">
            <a:extLst>
              <a:ext uri="{FF2B5EF4-FFF2-40B4-BE49-F238E27FC236}">
                <a16:creationId xmlns:a16="http://schemas.microsoft.com/office/drawing/2014/main" id="{42A69500-2EB7-4F5F-B9FC-665F5C8AD392}"/>
              </a:ext>
            </a:extLst>
          </p:cNvPr>
          <p:cNvPicPr>
            <a:picLocks noChangeAspect="1"/>
          </p:cNvPicPr>
          <p:nvPr/>
        </p:nvPicPr>
        <p:blipFill>
          <a:blip r:embed="rId4"/>
          <a:stretch>
            <a:fillRect/>
          </a:stretch>
        </p:blipFill>
        <p:spPr>
          <a:xfrm>
            <a:off x="841966" y="2892941"/>
            <a:ext cx="2533650" cy="1143000"/>
          </a:xfrm>
          <a:prstGeom prst="rect">
            <a:avLst/>
          </a:prstGeom>
        </p:spPr>
      </p:pic>
      <p:pic>
        <p:nvPicPr>
          <p:cNvPr id="7" name="Рисунок 7">
            <a:extLst>
              <a:ext uri="{FF2B5EF4-FFF2-40B4-BE49-F238E27FC236}">
                <a16:creationId xmlns:a16="http://schemas.microsoft.com/office/drawing/2014/main" id="{9B3F2A89-97C5-4FD4-9BA6-AA4AB0BC4ECC}"/>
              </a:ext>
            </a:extLst>
          </p:cNvPr>
          <p:cNvPicPr>
            <a:picLocks noChangeAspect="1"/>
          </p:cNvPicPr>
          <p:nvPr/>
        </p:nvPicPr>
        <p:blipFill>
          <a:blip r:embed="rId5"/>
          <a:stretch>
            <a:fillRect/>
          </a:stretch>
        </p:blipFill>
        <p:spPr>
          <a:xfrm>
            <a:off x="834655" y="4458450"/>
            <a:ext cx="4860850" cy="749868"/>
          </a:xfrm>
          <a:prstGeom prst="rect">
            <a:avLst/>
          </a:prstGeom>
        </p:spPr>
      </p:pic>
    </p:spTree>
    <p:extLst>
      <p:ext uri="{BB962C8B-B14F-4D97-AF65-F5344CB8AC3E}">
        <p14:creationId xmlns:p14="http://schemas.microsoft.com/office/powerpoint/2010/main" val="593817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4474A537-34DC-4FA7-B94B-382506597B80}"/>
              </a:ext>
            </a:extLst>
          </p:cNvPr>
          <p:cNvSpPr>
            <a:spLocks noGrp="1"/>
          </p:cNvSpPr>
          <p:nvPr/>
        </p:nvSpPr>
        <p:spPr>
          <a:xfrm>
            <a:off x="838200" y="365125"/>
            <a:ext cx="10515600" cy="62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uk-UA" sz="3200" dirty="0">
                <a:latin typeface="Calibri"/>
                <a:cs typeface="Calibri"/>
              </a:rPr>
              <a:t>Приклади / </a:t>
            </a:r>
            <a:r>
              <a:rPr lang="uk-UA" sz="3200" dirty="0" err="1">
                <a:latin typeface="Calibri"/>
                <a:cs typeface="Calibri"/>
              </a:rPr>
              <a:t>Examples</a:t>
            </a:r>
            <a:endParaRPr lang="uk-UA" sz="3200">
              <a:latin typeface="Calibri"/>
              <a:cs typeface="Calibri"/>
            </a:endParaRPr>
          </a:p>
        </p:txBody>
      </p:sp>
      <p:pic>
        <p:nvPicPr>
          <p:cNvPr id="6" name="Рисунок 6" descr="Зображення, що містить текст, знак, малювання, вулиця&#10;&#10;Опис створено автоматично">
            <a:extLst>
              <a:ext uri="{FF2B5EF4-FFF2-40B4-BE49-F238E27FC236}">
                <a16:creationId xmlns:a16="http://schemas.microsoft.com/office/drawing/2014/main" id="{6A11B4A5-3443-4006-8F07-92836117872C}"/>
              </a:ext>
            </a:extLst>
          </p:cNvPr>
          <p:cNvPicPr>
            <a:picLocks noChangeAspect="1"/>
          </p:cNvPicPr>
          <p:nvPr/>
        </p:nvPicPr>
        <p:blipFill>
          <a:blip r:embed="rId2"/>
          <a:stretch>
            <a:fillRect/>
          </a:stretch>
        </p:blipFill>
        <p:spPr>
          <a:xfrm>
            <a:off x="3540868" y="2815510"/>
            <a:ext cx="4737370" cy="1899811"/>
          </a:xfrm>
          <a:prstGeom prst="rect">
            <a:avLst/>
          </a:prstGeom>
        </p:spPr>
      </p:pic>
    </p:spTree>
    <p:extLst>
      <p:ext uri="{BB962C8B-B14F-4D97-AF65-F5344CB8AC3E}">
        <p14:creationId xmlns:p14="http://schemas.microsoft.com/office/powerpoint/2010/main" val="1781139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Місце для вмісту 2">
            <a:extLst>
              <a:ext uri="{FF2B5EF4-FFF2-40B4-BE49-F238E27FC236}">
                <a16:creationId xmlns:a16="http://schemas.microsoft.com/office/drawing/2014/main" id="{B0E966A4-8204-4190-B067-1F835BB04D23}"/>
              </a:ext>
            </a:extLst>
          </p:cNvPr>
          <p:cNvSpPr>
            <a:spLocks noGrp="1"/>
          </p:cNvSpPr>
          <p:nvPr>
            <p:ph idx="1"/>
          </p:nvPr>
        </p:nvSpPr>
        <p:spPr>
          <a:xfrm>
            <a:off x="838200" y="266989"/>
            <a:ext cx="10515600" cy="6299633"/>
          </a:xfrm>
        </p:spPr>
        <p:txBody>
          <a:bodyPr vert="horz" lIns="91440" tIns="45720" rIns="91440" bIns="45720" rtlCol="0" anchor="t">
            <a:normAutofit fontScale="47500" lnSpcReduction="20000"/>
          </a:bodyPr>
          <a:lstStyle/>
          <a:p>
            <a:pPr marL="0" indent="0">
              <a:spcAft>
                <a:spcPts val="300"/>
              </a:spcAft>
              <a:buNone/>
            </a:pPr>
            <a:r>
              <a:rPr lang="uk-UA" dirty="0" err="1">
                <a:latin typeface="Calibri Light"/>
                <a:ea typeface="+mn-lt"/>
                <a:cs typeface="+mn-lt"/>
              </a:rPr>
              <a:t>Tasks</a:t>
            </a:r>
            <a:endParaRPr lang="en-US" dirty="0">
              <a:latin typeface="Calibri Light"/>
              <a:ea typeface="+mn-lt"/>
              <a:cs typeface="+mn-lt"/>
            </a:endParaRPr>
          </a:p>
          <a:p>
            <a:pPr marL="0" indent="0">
              <a:spcAft>
                <a:spcPts val="300"/>
              </a:spcAft>
              <a:buNone/>
            </a:pPr>
            <a:endParaRPr lang="uk-UA" dirty="0">
              <a:latin typeface="Calibri Light"/>
              <a:ea typeface="+mn-lt"/>
              <a:cs typeface="+mn-lt"/>
            </a:endParaRPr>
          </a:p>
          <a:p>
            <a:pPr marL="0" indent="0">
              <a:lnSpc>
                <a:spcPct val="100000"/>
              </a:lnSpc>
              <a:spcBef>
                <a:spcPts val="100"/>
              </a:spcBef>
              <a:spcAft>
                <a:spcPts val="300"/>
              </a:spcAft>
              <a:buNone/>
            </a:pPr>
            <a:r>
              <a:rPr lang="uk-UA" dirty="0">
                <a:latin typeface="Calibri Light"/>
                <a:cs typeface="Calibri" panose="020F0502020204030204"/>
              </a:rPr>
              <a:t>Task1</a:t>
            </a:r>
            <a:endParaRPr lang="en-US" dirty="0">
              <a:latin typeface="Calibri Light"/>
              <a:ea typeface="+mn-lt"/>
              <a:cs typeface="+mn-lt"/>
            </a:endParaRPr>
          </a:p>
          <a:p>
            <a:pPr marL="0" indent="0">
              <a:lnSpc>
                <a:spcPct val="100000"/>
              </a:lnSpc>
              <a:spcBef>
                <a:spcPts val="100"/>
              </a:spcBef>
              <a:spcAft>
                <a:spcPts val="300"/>
              </a:spcAft>
              <a:buNone/>
            </a:pPr>
            <a:r>
              <a:rPr lang="ru" dirty="0">
                <a:latin typeface="Calibri Light"/>
                <a:cs typeface="Calibri" panose="020F0502020204030204"/>
              </a:rPr>
              <a:t>Використовуючи Visual Studio, створіть проект за шаблоном Console Application, назвіть його Lesson011_Task1.</a:t>
            </a:r>
            <a:endParaRPr lang="en-US" dirty="0">
              <a:latin typeface="Calibri Light"/>
              <a:ea typeface="+mn-lt"/>
              <a:cs typeface="+mn-lt"/>
            </a:endParaRPr>
          </a:p>
          <a:p>
            <a:pPr marL="0" indent="0">
              <a:spcBef>
                <a:spcPts val="0"/>
              </a:spcBef>
              <a:spcAft>
                <a:spcPts val="300"/>
              </a:spcAft>
              <a:buNone/>
            </a:pPr>
            <a:r>
              <a:rPr lang="ru" dirty="0">
                <a:latin typeface="Calibri Light"/>
                <a:ea typeface="+mn-lt"/>
                <a:cs typeface="+mn-lt"/>
              </a:rPr>
              <a:t>1) Створіть класи Car, Truck, Bus, Motorcycle, Bicycle, Plane у них створіть </a:t>
            </a:r>
          </a:p>
          <a:p>
            <a:pPr marL="0" indent="0">
              <a:spcBef>
                <a:spcPts val="0"/>
              </a:spcBef>
              <a:spcAft>
                <a:spcPts val="300"/>
              </a:spcAft>
              <a:buNone/>
            </a:pPr>
            <a:r>
              <a:rPr lang="ru" dirty="0">
                <a:latin typeface="Calibri Light"/>
                <a:ea typeface="+mn-lt"/>
                <a:cs typeface="+mn-lt"/>
              </a:rPr>
              <a:t>поля weight, height, width, price, maxSpeed,</a:t>
            </a:r>
          </a:p>
          <a:p>
            <a:pPr marL="0" indent="0">
              <a:spcBef>
                <a:spcPts val="0"/>
              </a:spcBef>
              <a:spcAft>
                <a:spcPts val="300"/>
              </a:spcAft>
              <a:buNone/>
            </a:pPr>
            <a:r>
              <a:rPr lang="ru" dirty="0">
                <a:latin typeface="Calibri Light"/>
                <a:ea typeface="+mn-lt"/>
                <a:cs typeface="+mn-lt"/>
              </a:rPr>
              <a:t>і методи Start, Stop, які просто виводять на екран відповідну інформацію.</a:t>
            </a:r>
            <a:endParaRPr lang="ru" dirty="0">
              <a:latin typeface="Calibri Light"/>
              <a:cs typeface="Calibri"/>
            </a:endParaRPr>
          </a:p>
          <a:p>
            <a:pPr marL="0" indent="0">
              <a:lnSpc>
                <a:spcPct val="100000"/>
              </a:lnSpc>
              <a:spcBef>
                <a:spcPts val="100"/>
              </a:spcBef>
              <a:spcAft>
                <a:spcPts val="300"/>
              </a:spcAft>
              <a:buNone/>
            </a:pPr>
            <a:r>
              <a:rPr lang="ru" dirty="0">
                <a:latin typeface="Calibri Light"/>
                <a:ea typeface="+mn-lt"/>
                <a:cs typeface="+mn-lt"/>
              </a:rPr>
              <a:t>2)  Створіть базовий клас Vehicle і класи нащадки Car, Truck, Bus, Motorcycle, Bicycle, Plane, </a:t>
            </a:r>
          </a:p>
          <a:p>
            <a:pPr marL="0" indent="0">
              <a:lnSpc>
                <a:spcPct val="100000"/>
              </a:lnSpc>
              <a:spcBef>
                <a:spcPts val="100"/>
              </a:spcBef>
              <a:spcAft>
                <a:spcPts val="300"/>
              </a:spcAft>
              <a:buNone/>
            </a:pPr>
            <a:r>
              <a:rPr lang="ru" dirty="0">
                <a:latin typeface="Calibri Light"/>
                <a:ea typeface="+mn-lt"/>
                <a:cs typeface="+mn-lt"/>
              </a:rPr>
              <a:t>у батьківському класі створіть поля weight, height, width, price, maxSpeed, і методи Start, Stop, які просто виводять на екран відповідну інформацію.</a:t>
            </a:r>
            <a:endParaRPr lang="ru" dirty="0">
              <a:latin typeface="Calibri Light"/>
              <a:cs typeface="Calibri Light"/>
            </a:endParaRPr>
          </a:p>
          <a:p>
            <a:pPr marL="0" indent="0">
              <a:lnSpc>
                <a:spcPct val="100000"/>
              </a:lnSpc>
              <a:spcBef>
                <a:spcPts val="100"/>
              </a:spcBef>
              <a:spcAft>
                <a:spcPts val="300"/>
              </a:spcAft>
              <a:buNone/>
            </a:pPr>
            <a:endParaRPr lang="en-US" dirty="0">
              <a:latin typeface="Calibri Light"/>
              <a:ea typeface="+mn-lt"/>
              <a:cs typeface="+mn-lt"/>
            </a:endParaRPr>
          </a:p>
          <a:p>
            <a:pPr>
              <a:spcAft>
                <a:spcPts val="300"/>
              </a:spcAft>
              <a:buNone/>
            </a:pPr>
            <a:r>
              <a:rPr lang="uk-UA" dirty="0">
                <a:latin typeface="Calibri Light"/>
                <a:cs typeface="Calibri" panose="020F0502020204030204"/>
              </a:rPr>
              <a:t>Task2</a:t>
            </a:r>
            <a:r>
              <a:rPr lang="ru" dirty="0">
                <a:latin typeface="Calibri Light"/>
                <a:cs typeface="Calibri" panose="020F0502020204030204"/>
              </a:rPr>
              <a:t> </a:t>
            </a:r>
            <a:endParaRPr lang="en-US" dirty="0">
              <a:latin typeface="Calibri Light"/>
              <a:ea typeface="+mn-lt"/>
              <a:cs typeface="+mn-lt"/>
            </a:endParaRPr>
          </a:p>
          <a:p>
            <a:pPr marL="0">
              <a:spcBef>
                <a:spcPts val="100"/>
              </a:spcBef>
              <a:spcAft>
                <a:spcPts val="100"/>
              </a:spcAft>
              <a:buNone/>
            </a:pPr>
            <a:r>
              <a:rPr lang="uk" dirty="0">
                <a:latin typeface="Calibri Light"/>
                <a:ea typeface="+mn-lt"/>
                <a:cs typeface="+mn-lt"/>
              </a:rPr>
              <a:t>Використовуючи Visual Studio, створіть проект за шаблоном Console Application,  назвіть його Lesson011_Task2.</a:t>
            </a:r>
            <a:r>
              <a:rPr lang="ru" dirty="0">
                <a:latin typeface="Calibri Light"/>
                <a:ea typeface="+mn-lt"/>
                <a:cs typeface="+mn-lt"/>
              </a:rPr>
              <a:t> </a:t>
            </a:r>
          </a:p>
          <a:p>
            <a:pPr marL="0">
              <a:spcBef>
                <a:spcPts val="100"/>
              </a:spcBef>
              <a:spcAft>
                <a:spcPts val="100"/>
              </a:spcAft>
              <a:buNone/>
            </a:pPr>
            <a:r>
              <a:rPr lang="ru" dirty="0">
                <a:latin typeface="Calibri Light"/>
                <a:ea typeface="+mn-lt"/>
                <a:cs typeface="+mn-lt"/>
              </a:rPr>
              <a:t>Базуючись на попередній програмі, зробіть усі</a:t>
            </a:r>
            <a:r>
              <a:rPr lang="uk-UA" dirty="0">
                <a:latin typeface="Calibri Light"/>
                <a:ea typeface="+mn-lt"/>
                <a:cs typeface="+mn-lt"/>
              </a:rPr>
              <a:t> поля приватними і створіть відповідні властивості для доступу до полів.</a:t>
            </a:r>
            <a:endParaRPr lang="en-US" dirty="0">
              <a:latin typeface="Calibri Light"/>
              <a:ea typeface="+mn-lt"/>
              <a:cs typeface="+mn-lt"/>
            </a:endParaRPr>
          </a:p>
          <a:p>
            <a:pPr marL="0" indent="0">
              <a:lnSpc>
                <a:spcPct val="100000"/>
              </a:lnSpc>
              <a:spcBef>
                <a:spcPts val="100"/>
              </a:spcBef>
              <a:spcAft>
                <a:spcPts val="300"/>
              </a:spcAft>
              <a:buNone/>
            </a:pPr>
            <a:endParaRPr lang="ru" dirty="0">
              <a:latin typeface="Calibri Light"/>
              <a:ea typeface="+mn-lt"/>
              <a:cs typeface="+mn-lt"/>
            </a:endParaRPr>
          </a:p>
          <a:p>
            <a:pPr>
              <a:spcAft>
                <a:spcPts val="300"/>
              </a:spcAft>
              <a:buNone/>
            </a:pPr>
            <a:r>
              <a:rPr lang="uk-UA" dirty="0" err="1">
                <a:latin typeface="Calibri Light"/>
                <a:cs typeface="Calibri" panose="020F0502020204030204"/>
              </a:rPr>
              <a:t>Task</a:t>
            </a:r>
            <a:r>
              <a:rPr lang="en-US" dirty="0">
                <a:latin typeface="Calibri Light"/>
                <a:cs typeface="Calibri" panose="020F0502020204030204"/>
              </a:rPr>
              <a:t>3</a:t>
            </a:r>
            <a:r>
              <a:rPr lang="ru" dirty="0">
                <a:latin typeface="Calibri Light"/>
                <a:cs typeface="Calibri" panose="020F0502020204030204"/>
              </a:rPr>
              <a:t> </a:t>
            </a:r>
            <a:endParaRPr lang="en-US" dirty="0">
              <a:latin typeface="Calibri Light"/>
              <a:ea typeface="+mn-lt"/>
              <a:cs typeface="+mn-lt"/>
            </a:endParaRPr>
          </a:p>
          <a:p>
            <a:pPr>
              <a:spcAft>
                <a:spcPts val="300"/>
              </a:spcAft>
              <a:buNone/>
            </a:pPr>
            <a:r>
              <a:rPr lang="uk" dirty="0">
                <a:latin typeface="Calibri Light"/>
                <a:ea typeface="+mn-lt"/>
                <a:cs typeface="+mn-lt"/>
              </a:rPr>
              <a:t>Використовуючи Visual Studio, створіть проект за шаблоном Console Application,  назвіть його Lesson011_Task</a:t>
            </a:r>
            <a:r>
              <a:rPr lang="en-US" dirty="0">
                <a:latin typeface="Calibri Light"/>
                <a:ea typeface="+mn-lt"/>
                <a:cs typeface="+mn-lt"/>
              </a:rPr>
              <a:t>3</a:t>
            </a:r>
            <a:r>
              <a:rPr lang="uk" dirty="0">
                <a:latin typeface="Calibri Light"/>
                <a:ea typeface="+mn-lt"/>
                <a:cs typeface="+mn-lt"/>
              </a:rPr>
              <a:t>.</a:t>
            </a:r>
            <a:r>
              <a:rPr lang="ru" dirty="0">
                <a:latin typeface="Calibri Light"/>
                <a:ea typeface="+mn-lt"/>
                <a:cs typeface="+mn-lt"/>
              </a:rPr>
              <a:t> </a:t>
            </a:r>
            <a:endParaRPr lang="en-US" dirty="0">
              <a:latin typeface="Calibri Light"/>
              <a:ea typeface="+mn-lt"/>
              <a:cs typeface="+mn-lt"/>
            </a:endParaRPr>
          </a:p>
          <a:p>
            <a:pPr>
              <a:spcBef>
                <a:spcPts val="0"/>
              </a:spcBef>
              <a:spcAft>
                <a:spcPts val="300"/>
              </a:spcAft>
              <a:buNone/>
            </a:pPr>
            <a:r>
              <a:rPr lang="ru" dirty="0">
                <a:latin typeface="Calibri Light"/>
                <a:ea typeface="+mn-lt"/>
                <a:cs typeface="+mn-lt"/>
              </a:rPr>
              <a:t>Базуючись на попередній програмі, зробіть усі методи базого класу virtual, і перевизначте їх у всіх похідних класах. </a:t>
            </a:r>
          </a:p>
          <a:p>
            <a:pPr>
              <a:spcBef>
                <a:spcPts val="0"/>
              </a:spcBef>
              <a:spcAft>
                <a:spcPts val="300"/>
              </a:spcAft>
              <a:buNone/>
            </a:pPr>
            <a:r>
              <a:rPr lang="ru" dirty="0">
                <a:latin typeface="Calibri Light"/>
                <a:ea typeface="+mn-lt"/>
                <a:cs typeface="+mn-lt"/>
              </a:rPr>
              <a:t>Після чого створіть масив типу Vehicle, який заповніть усіма екземплярами похідних класів. Після чого у циклі викличте </a:t>
            </a:r>
          </a:p>
          <a:p>
            <a:pPr>
              <a:spcBef>
                <a:spcPts val="0"/>
              </a:spcBef>
              <a:spcAft>
                <a:spcPts val="300"/>
              </a:spcAft>
              <a:buNone/>
            </a:pPr>
            <a:r>
              <a:rPr lang="ru" dirty="0">
                <a:latin typeface="Calibri Light"/>
                <a:ea typeface="+mn-lt"/>
                <a:cs typeface="+mn-lt"/>
              </a:rPr>
              <a:t>обидва методи.</a:t>
            </a:r>
            <a:endParaRPr lang="ru" dirty="0"/>
          </a:p>
          <a:p>
            <a:pPr>
              <a:spcAft>
                <a:spcPts val="300"/>
              </a:spcAft>
              <a:buNone/>
            </a:pPr>
            <a:r>
              <a:rPr lang="uk-UA" dirty="0" err="1">
                <a:latin typeface="Calibri Light"/>
                <a:cs typeface="Calibri" panose="020F0502020204030204"/>
              </a:rPr>
              <a:t>Task</a:t>
            </a:r>
            <a:r>
              <a:rPr lang="en-US" dirty="0">
                <a:latin typeface="Calibri Light"/>
                <a:cs typeface="Calibri" panose="020F0502020204030204"/>
              </a:rPr>
              <a:t>4</a:t>
            </a:r>
            <a:endParaRPr lang="en-US" dirty="0">
              <a:latin typeface="Calibri Light"/>
              <a:ea typeface="+mn-lt"/>
              <a:cs typeface="+mn-lt"/>
            </a:endParaRPr>
          </a:p>
          <a:p>
            <a:pPr>
              <a:spcAft>
                <a:spcPts val="300"/>
              </a:spcAft>
              <a:buNone/>
            </a:pPr>
            <a:r>
              <a:rPr lang="uk" dirty="0">
                <a:latin typeface="Calibri Light"/>
                <a:cs typeface="Calibri" panose="020F0502020204030204"/>
              </a:rPr>
              <a:t>Використовуючи Visual Studio, створіть проект за шаблоном Console Application,  назвіть його Lesson011_Task</a:t>
            </a:r>
            <a:r>
              <a:rPr lang="en-US" dirty="0">
                <a:latin typeface="Calibri Light"/>
                <a:cs typeface="Calibri" panose="020F0502020204030204"/>
              </a:rPr>
              <a:t>4</a:t>
            </a:r>
            <a:r>
              <a:rPr lang="uk" dirty="0">
                <a:latin typeface="Calibri Light"/>
                <a:cs typeface="Calibri" panose="020F0502020204030204"/>
              </a:rPr>
              <a:t>.</a:t>
            </a:r>
            <a:r>
              <a:rPr lang="ru" dirty="0">
                <a:latin typeface="Calibri Light"/>
                <a:cs typeface="Calibri" panose="020F0502020204030204"/>
              </a:rPr>
              <a:t> </a:t>
            </a:r>
            <a:endParaRPr lang="en-US" dirty="0">
              <a:latin typeface="Calibri Light"/>
              <a:ea typeface="+mn-lt"/>
              <a:cs typeface="+mn-lt"/>
            </a:endParaRPr>
          </a:p>
          <a:p>
            <a:pPr>
              <a:spcBef>
                <a:spcPts val="0"/>
              </a:spcBef>
              <a:spcAft>
                <a:spcPts val="300"/>
              </a:spcAft>
              <a:buNone/>
            </a:pPr>
            <a:r>
              <a:rPr lang="ru" dirty="0">
                <a:latin typeface="Calibri Light"/>
                <a:cs typeface="Calibri" panose="020F0502020204030204"/>
              </a:rPr>
              <a:t>Базуючись на попередній програмі, створіть клас </a:t>
            </a:r>
            <a:r>
              <a:rPr lang="ru" dirty="0">
                <a:latin typeface="Calibri Light"/>
                <a:ea typeface="+mn-lt"/>
                <a:cs typeface="+mn-lt"/>
              </a:rPr>
              <a:t>Garage у яому створіть поле vehicles типу масив Vehicle, </a:t>
            </a:r>
          </a:p>
          <a:p>
            <a:pPr>
              <a:spcBef>
                <a:spcPts val="0"/>
              </a:spcBef>
              <a:spcAft>
                <a:spcPts val="300"/>
              </a:spcAft>
              <a:buNone/>
            </a:pPr>
            <a:r>
              <a:rPr lang="ru" dirty="0">
                <a:latin typeface="Calibri Light"/>
                <a:ea typeface="+mn-lt"/>
                <a:cs typeface="+mn-lt"/>
              </a:rPr>
              <a:t>створіть коструктор який приймає масив Vehicle і</a:t>
            </a:r>
            <a:r>
              <a:rPr lang="ru" dirty="0">
                <a:latin typeface="Calibri Light"/>
                <a:cs typeface="Calibri"/>
              </a:rPr>
              <a:t> присвоює його у відповідне поле. </a:t>
            </a:r>
          </a:p>
          <a:p>
            <a:pPr>
              <a:spcBef>
                <a:spcPts val="0"/>
              </a:spcBef>
              <a:spcAft>
                <a:spcPts val="300"/>
              </a:spcAft>
              <a:buNone/>
            </a:pPr>
            <a:r>
              <a:rPr lang="ru" dirty="0">
                <a:latin typeface="Calibri Light"/>
                <a:cs typeface="Calibri"/>
              </a:rPr>
              <a:t>Створіть метод Vehicle GetVehicle(int index) який буде повертати конкретний Vehicle по індексу, і видаляти його з гаражу.</a:t>
            </a:r>
            <a:endParaRPr lang="ru" dirty="0">
              <a:latin typeface="Calibri"/>
              <a:cs typeface="Calibri"/>
            </a:endParaRPr>
          </a:p>
          <a:p>
            <a:pPr>
              <a:spcBef>
                <a:spcPts val="0"/>
              </a:spcBef>
              <a:spcAft>
                <a:spcPts val="300"/>
              </a:spcAft>
              <a:buNone/>
            </a:pPr>
            <a:r>
              <a:rPr lang="ru" dirty="0">
                <a:latin typeface="Calibri Light"/>
                <a:cs typeface="Calibri Light"/>
              </a:rPr>
              <a:t>Створіть метод void SetVehicle(int index, </a:t>
            </a:r>
            <a:r>
              <a:rPr lang="ru" dirty="0">
                <a:latin typeface="Calibri"/>
                <a:cs typeface="Calibri"/>
              </a:rPr>
              <a:t>Vehicle  vehicle</a:t>
            </a:r>
            <a:r>
              <a:rPr lang="ru" dirty="0">
                <a:ea typeface="+mn-lt"/>
                <a:cs typeface="+mn-lt"/>
              </a:rPr>
              <a:t> </a:t>
            </a:r>
            <a:r>
              <a:rPr lang="ru" dirty="0">
                <a:latin typeface="Calibri Light"/>
                <a:ea typeface="+mn-lt"/>
                <a:cs typeface="Calibri Light"/>
              </a:rPr>
              <a:t>) який буде додавати конкретний Vehicle по індексу у гараж.</a:t>
            </a:r>
            <a:endParaRPr lang="ru" dirty="0">
              <a:cs typeface="Calibri"/>
            </a:endParaRPr>
          </a:p>
          <a:p>
            <a:pPr>
              <a:spcBef>
                <a:spcPts val="0"/>
              </a:spcBef>
              <a:spcAft>
                <a:spcPts val="300"/>
              </a:spcAft>
              <a:buNone/>
            </a:pPr>
            <a:r>
              <a:rPr lang="ru" dirty="0">
                <a:latin typeface="Calibri Light"/>
                <a:ea typeface="+mn-lt"/>
                <a:cs typeface="Calibri Light"/>
              </a:rPr>
              <a:t>Виконайте перевірку у двох методах на наявність машини у гаражі за конкретним місцем </a:t>
            </a:r>
          </a:p>
          <a:p>
            <a:pPr>
              <a:spcBef>
                <a:spcPts val="0"/>
              </a:spcBef>
              <a:spcAft>
                <a:spcPts val="300"/>
              </a:spcAft>
              <a:buNone/>
            </a:pPr>
            <a:r>
              <a:rPr lang="ru" dirty="0">
                <a:latin typeface="Calibri Light"/>
                <a:ea typeface="+mn-lt"/>
                <a:cs typeface="Calibri Light"/>
              </a:rPr>
              <a:t>і виведіть відповідне повідомлення на екран. </a:t>
            </a:r>
          </a:p>
          <a:p>
            <a:pPr>
              <a:spcBef>
                <a:spcPts val="0"/>
              </a:spcBef>
              <a:spcAft>
                <a:spcPts val="300"/>
              </a:spcAft>
              <a:buNone/>
            </a:pPr>
            <a:r>
              <a:rPr lang="ru" dirty="0">
                <a:latin typeface="Calibri Light"/>
                <a:ea typeface="+mn-lt"/>
                <a:cs typeface="Calibri Light"/>
              </a:rPr>
              <a:t>Після отримання машини з гаражу запустіть її і зупиніть.</a:t>
            </a:r>
          </a:p>
          <a:p>
            <a:pPr>
              <a:spcAft>
                <a:spcPts val="300"/>
              </a:spcAft>
              <a:buNone/>
            </a:pPr>
            <a:endParaRPr lang="uk-UA" dirty="0">
              <a:latin typeface="Calibri Light"/>
              <a:ea typeface="+mn-lt"/>
              <a:cs typeface="+mn-lt"/>
            </a:endParaRPr>
          </a:p>
          <a:p>
            <a:pPr marL="0" indent="0">
              <a:spcAft>
                <a:spcPts val="300"/>
              </a:spcAft>
              <a:buNone/>
            </a:pPr>
            <a:endParaRPr lang="uk-UA" dirty="0">
              <a:latin typeface="Calibri Light"/>
              <a:ea typeface="+mn-lt"/>
              <a:cs typeface="+mn-lt"/>
            </a:endParaRPr>
          </a:p>
          <a:p>
            <a:pPr marL="0" indent="0">
              <a:spcAft>
                <a:spcPts val="300"/>
              </a:spcAft>
              <a:buNone/>
            </a:pPr>
            <a:endParaRPr lang="uk-UA" dirty="0">
              <a:latin typeface="Calibri Light"/>
              <a:cs typeface="Calibri" panose="020F0502020204030204"/>
            </a:endParaRPr>
          </a:p>
          <a:p>
            <a:pPr marL="0" indent="0">
              <a:spcAft>
                <a:spcPts val="300"/>
              </a:spcAft>
              <a:buNone/>
            </a:pPr>
            <a:endParaRPr lang="uk-UA" dirty="0">
              <a:latin typeface="Calibri Light"/>
              <a:cs typeface="Calibri" panose="020F0502020204030204"/>
            </a:endParaRPr>
          </a:p>
          <a:p>
            <a:pPr marL="0" indent="0">
              <a:spcAft>
                <a:spcPts val="300"/>
              </a:spcAft>
              <a:buNone/>
            </a:pPr>
            <a:endParaRPr lang="uk-UA" dirty="0">
              <a:latin typeface="Calibri Light"/>
              <a:cs typeface="Calibri" panose="020F0502020204030204"/>
            </a:endParaRPr>
          </a:p>
          <a:p>
            <a:pPr marL="0" indent="0">
              <a:spcAft>
                <a:spcPts val="300"/>
              </a:spcAft>
              <a:buNone/>
            </a:pPr>
            <a:endParaRPr lang="uk-UA" dirty="0">
              <a:latin typeface="Calibri Light"/>
              <a:cs typeface="Calibri" panose="020F0502020204030204"/>
            </a:endParaRPr>
          </a:p>
        </p:txBody>
      </p:sp>
    </p:spTree>
    <p:extLst>
      <p:ext uri="{BB962C8B-B14F-4D97-AF65-F5344CB8AC3E}">
        <p14:creationId xmlns:p14="http://schemas.microsoft.com/office/powerpoint/2010/main" val="136065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F808E-5DFD-457C-A4D0-2E7C29EB4175}"/>
              </a:ext>
            </a:extLst>
          </p:cNvPr>
          <p:cNvSpPr>
            <a:spLocks noGrp="1"/>
          </p:cNvSpPr>
          <p:nvPr>
            <p:ph type="title"/>
          </p:nvPr>
        </p:nvSpPr>
        <p:spPr>
          <a:xfrm>
            <a:off x="838200" y="365125"/>
            <a:ext cx="10515600" cy="586309"/>
          </a:xfrm>
        </p:spPr>
        <p:txBody>
          <a:bodyPr>
            <a:normAutofit/>
          </a:bodyPr>
          <a:lstStyle/>
          <a:p>
            <a:r>
              <a:rPr lang="uk-UA" sz="3200">
                <a:latin typeface="Calibri"/>
                <a:cs typeface="Calibri"/>
              </a:rPr>
              <a:t>Наслідування / </a:t>
            </a:r>
            <a:r>
              <a:rPr lang="uk-UA" sz="3200" err="1">
                <a:latin typeface="Calibri"/>
                <a:cs typeface="Calibri"/>
              </a:rPr>
              <a:t>Inheritance</a:t>
            </a:r>
          </a:p>
        </p:txBody>
      </p:sp>
      <p:sp>
        <p:nvSpPr>
          <p:cNvPr id="3" name="Місце для вмісту 2">
            <a:extLst>
              <a:ext uri="{FF2B5EF4-FFF2-40B4-BE49-F238E27FC236}">
                <a16:creationId xmlns:a16="http://schemas.microsoft.com/office/drawing/2014/main" id="{A34E63D4-E180-41EC-A9B8-5AF1DC490CEF}"/>
              </a:ext>
            </a:extLst>
          </p:cNvPr>
          <p:cNvSpPr>
            <a:spLocks noGrp="1"/>
          </p:cNvSpPr>
          <p:nvPr>
            <p:ph idx="1"/>
          </p:nvPr>
        </p:nvSpPr>
        <p:spPr>
          <a:xfrm>
            <a:off x="838200" y="1221107"/>
            <a:ext cx="10507318" cy="4955856"/>
          </a:xfrm>
        </p:spPr>
        <p:txBody>
          <a:bodyPr vert="horz" lIns="91440" tIns="45720" rIns="91440" bIns="45720" rtlCol="0" anchor="t">
            <a:normAutofit/>
          </a:bodyPr>
          <a:lstStyle/>
          <a:p>
            <a:pPr marL="0" indent="0">
              <a:buNone/>
            </a:pPr>
            <a:r>
              <a:rPr lang="uk-UA" sz="1800" dirty="0">
                <a:ea typeface="+mn-lt"/>
                <a:cs typeface="+mn-lt"/>
              </a:rPr>
              <a:t>Наслідування - це механізм об'єктно-орієнтованого програмування поряд з інкапсуляцією, поліморфізмом і абстракцією.</a:t>
            </a:r>
          </a:p>
          <a:p>
            <a:pPr marL="0" indent="0">
              <a:buNone/>
            </a:pPr>
            <a:r>
              <a:rPr lang="uk-UA" sz="1800" dirty="0">
                <a:ea typeface="+mn-lt"/>
                <a:cs typeface="+mn-lt"/>
              </a:rPr>
              <a:t>Що дозволяє створити новий клас на основі вже існуючого батьківського, при цьому усі члени батьківського класу </a:t>
            </a:r>
            <a:r>
              <a:rPr lang="uk-UA" sz="1800" dirty="0" err="1">
                <a:ea typeface="+mn-lt"/>
                <a:cs typeface="+mn-lt"/>
              </a:rPr>
              <a:t>наслідуються</a:t>
            </a:r>
            <a:r>
              <a:rPr lang="uk-UA" sz="1800" dirty="0">
                <a:ea typeface="+mn-lt"/>
                <a:cs typeface="+mn-lt"/>
              </a:rPr>
              <a:t> новим похідним класом.</a:t>
            </a:r>
            <a:endParaRPr lang="uk-UA" sz="1800" dirty="0">
              <a:cs typeface="Calibri"/>
            </a:endParaRPr>
          </a:p>
        </p:txBody>
      </p:sp>
      <p:pic>
        <p:nvPicPr>
          <p:cNvPr id="7" name="Рисунок 7" descr="Зображення, що містить знімок екрана&#10;&#10;Опис створено автоматично">
            <a:extLst>
              <a:ext uri="{FF2B5EF4-FFF2-40B4-BE49-F238E27FC236}">
                <a16:creationId xmlns:a16="http://schemas.microsoft.com/office/drawing/2014/main" id="{4D992476-D4AB-4A7A-B22E-ED72C0D52922}"/>
              </a:ext>
            </a:extLst>
          </p:cNvPr>
          <p:cNvPicPr>
            <a:picLocks noChangeAspect="1"/>
          </p:cNvPicPr>
          <p:nvPr/>
        </p:nvPicPr>
        <p:blipFill>
          <a:blip r:embed="rId2"/>
          <a:stretch>
            <a:fillRect/>
          </a:stretch>
        </p:blipFill>
        <p:spPr>
          <a:xfrm>
            <a:off x="959027" y="3020330"/>
            <a:ext cx="4129363" cy="3254932"/>
          </a:xfrm>
          <a:prstGeom prst="rect">
            <a:avLst/>
          </a:prstGeom>
        </p:spPr>
      </p:pic>
      <p:pic>
        <p:nvPicPr>
          <p:cNvPr id="8" name="Рисунок 8" descr="Зображення, що містить знімок екрана&#10;&#10;Опис створено автоматично">
            <a:extLst>
              <a:ext uri="{FF2B5EF4-FFF2-40B4-BE49-F238E27FC236}">
                <a16:creationId xmlns:a16="http://schemas.microsoft.com/office/drawing/2014/main" id="{91E673D2-6DAF-40E8-AD98-C3AD8686AC65}"/>
              </a:ext>
            </a:extLst>
          </p:cNvPr>
          <p:cNvPicPr>
            <a:picLocks noChangeAspect="1"/>
          </p:cNvPicPr>
          <p:nvPr/>
        </p:nvPicPr>
        <p:blipFill>
          <a:blip r:embed="rId3"/>
          <a:stretch>
            <a:fillRect/>
          </a:stretch>
        </p:blipFill>
        <p:spPr>
          <a:xfrm>
            <a:off x="5598401" y="3867905"/>
            <a:ext cx="1954208" cy="1568585"/>
          </a:xfrm>
          <a:prstGeom prst="rect">
            <a:avLst/>
          </a:prstGeom>
        </p:spPr>
      </p:pic>
      <p:pic>
        <p:nvPicPr>
          <p:cNvPr id="4" name="Рисунок 4">
            <a:extLst>
              <a:ext uri="{FF2B5EF4-FFF2-40B4-BE49-F238E27FC236}">
                <a16:creationId xmlns:a16="http://schemas.microsoft.com/office/drawing/2014/main" id="{F33CA195-29CD-4BAE-BDF7-F60B5CEBB5D4}"/>
              </a:ext>
            </a:extLst>
          </p:cNvPr>
          <p:cNvPicPr>
            <a:picLocks noChangeAspect="1"/>
          </p:cNvPicPr>
          <p:nvPr/>
        </p:nvPicPr>
        <p:blipFill>
          <a:blip r:embed="rId4"/>
          <a:stretch>
            <a:fillRect/>
          </a:stretch>
        </p:blipFill>
        <p:spPr>
          <a:xfrm>
            <a:off x="8600661" y="5136609"/>
            <a:ext cx="2743200" cy="1289304"/>
          </a:xfrm>
          <a:prstGeom prst="rect">
            <a:avLst/>
          </a:prstGeom>
        </p:spPr>
      </p:pic>
      <p:pic>
        <p:nvPicPr>
          <p:cNvPr id="5" name="Рисунок 5">
            <a:extLst>
              <a:ext uri="{FF2B5EF4-FFF2-40B4-BE49-F238E27FC236}">
                <a16:creationId xmlns:a16="http://schemas.microsoft.com/office/drawing/2014/main" id="{DC2D63B2-A0B0-494C-8498-6316C7AC830D}"/>
              </a:ext>
            </a:extLst>
          </p:cNvPr>
          <p:cNvPicPr>
            <a:picLocks noChangeAspect="1"/>
          </p:cNvPicPr>
          <p:nvPr/>
        </p:nvPicPr>
        <p:blipFill>
          <a:blip r:embed="rId5"/>
          <a:stretch>
            <a:fillRect/>
          </a:stretch>
        </p:blipFill>
        <p:spPr>
          <a:xfrm>
            <a:off x="10498620" y="324678"/>
            <a:ext cx="860564" cy="535057"/>
          </a:xfrm>
          <a:prstGeom prst="rect">
            <a:avLst/>
          </a:prstGeom>
        </p:spPr>
      </p:pic>
    </p:spTree>
    <p:extLst>
      <p:ext uri="{BB962C8B-B14F-4D97-AF65-F5344CB8AC3E}">
        <p14:creationId xmlns:p14="http://schemas.microsoft.com/office/powerpoint/2010/main" val="2781116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E306CE-B728-4D41-9483-C1881B5C9708}"/>
              </a:ext>
            </a:extLst>
          </p:cNvPr>
          <p:cNvSpPr>
            <a:spLocks noGrp="1"/>
          </p:cNvSpPr>
          <p:nvPr>
            <p:ph type="title"/>
          </p:nvPr>
        </p:nvSpPr>
        <p:spPr>
          <a:xfrm>
            <a:off x="838200" y="365125"/>
            <a:ext cx="10515600" cy="571669"/>
          </a:xfrm>
        </p:spPr>
        <p:txBody>
          <a:bodyPr>
            <a:normAutofit/>
          </a:bodyPr>
          <a:lstStyle/>
          <a:p>
            <a:r>
              <a:rPr lang="uk-UA" sz="3200">
                <a:latin typeface="Calibri"/>
                <a:ea typeface="+mj-lt"/>
                <a:cs typeface="Calibri"/>
              </a:rPr>
              <a:t>Переваги / </a:t>
            </a:r>
            <a:r>
              <a:rPr lang="uk-UA" sz="3200" err="1">
                <a:latin typeface="Calibri"/>
                <a:ea typeface="+mj-lt"/>
                <a:cs typeface="+mj-lt"/>
              </a:rPr>
              <a:t>Advantages</a:t>
            </a:r>
            <a:r>
              <a:rPr lang="uk-UA" sz="3200">
                <a:latin typeface="Calibri"/>
                <a:ea typeface="+mj-lt"/>
                <a:cs typeface="+mj-lt"/>
              </a:rPr>
              <a:t> </a:t>
            </a:r>
            <a:endParaRPr lang="uk-UA"/>
          </a:p>
        </p:txBody>
      </p:sp>
      <p:sp>
        <p:nvSpPr>
          <p:cNvPr id="3" name="Місце для вмісту 2">
            <a:extLst>
              <a:ext uri="{FF2B5EF4-FFF2-40B4-BE49-F238E27FC236}">
                <a16:creationId xmlns:a16="http://schemas.microsoft.com/office/drawing/2014/main" id="{F59C7628-70CB-4DF3-AC60-9CE9373271CE}"/>
              </a:ext>
            </a:extLst>
          </p:cNvPr>
          <p:cNvSpPr>
            <a:spLocks noGrp="1"/>
          </p:cNvSpPr>
          <p:nvPr>
            <p:ph idx="1"/>
          </p:nvPr>
        </p:nvSpPr>
        <p:spPr>
          <a:xfrm>
            <a:off x="838200" y="1242154"/>
            <a:ext cx="10515600" cy="4934809"/>
          </a:xfrm>
        </p:spPr>
        <p:txBody>
          <a:bodyPr vert="horz" lIns="91440" tIns="45720" rIns="91440" bIns="45720" rtlCol="0" anchor="t">
            <a:normAutofit/>
          </a:bodyPr>
          <a:lstStyle/>
          <a:p>
            <a:pPr marL="274320"/>
            <a:r>
              <a:rPr lang="uk-UA" sz="1600" i="1" dirty="0">
                <a:highlight>
                  <a:srgbClr val="FFFF00"/>
                </a:highlight>
                <a:ea typeface="+mn-lt"/>
                <a:cs typeface="+mn-lt"/>
              </a:rPr>
              <a:t>Повторне використання існуючого коду</a:t>
            </a:r>
            <a:endParaRPr lang="uk-UA" sz="1600" dirty="0">
              <a:ea typeface="+mn-lt"/>
              <a:cs typeface="+mn-lt"/>
            </a:endParaRPr>
          </a:p>
          <a:p>
            <a:pPr marL="274320" indent="0">
              <a:buNone/>
            </a:pPr>
            <a:r>
              <a:rPr lang="uk-UA" sz="1600" dirty="0">
                <a:ea typeface="+mn-lt"/>
                <a:cs typeface="+mn-lt"/>
              </a:rPr>
              <a:t>Наслідування сприяє повторному використанню коду, зменшує дублювання. Коли клас наслідує інший клас, він може отримати доступ до всіх функціональних можливостей батьківського класу, таким чином не потрібно повторно писати код, який уже існує, у кожному новому класі.</a:t>
            </a:r>
            <a:endParaRPr lang="uk-UA" sz="1600" dirty="0">
              <a:cs typeface="Calibri" panose="020F0502020204030204"/>
            </a:endParaRPr>
          </a:p>
          <a:p>
            <a:pPr marL="274320"/>
            <a:r>
              <a:rPr lang="uk-UA" sz="1600" i="1" dirty="0">
                <a:highlight>
                  <a:srgbClr val="FFFF00"/>
                </a:highlight>
                <a:ea typeface="+mn-lt"/>
                <a:cs typeface="+mn-lt"/>
              </a:rPr>
              <a:t>Економія часу</a:t>
            </a:r>
          </a:p>
          <a:p>
            <a:pPr marL="274320" indent="0">
              <a:buNone/>
            </a:pPr>
            <a:r>
              <a:rPr lang="uk-UA" sz="1600" dirty="0">
                <a:ea typeface="+mn-lt"/>
                <a:cs typeface="+mn-lt"/>
              </a:rPr>
              <a:t>Оскільки існуючий код повторно використовується, це призводить до менших витрат на розробку та обслуговування.</a:t>
            </a:r>
            <a:endParaRPr lang="uk-UA" sz="1600" dirty="0">
              <a:cs typeface="Calibri" panose="020F0502020204030204"/>
            </a:endParaRPr>
          </a:p>
          <a:p>
            <a:pPr marL="274320"/>
            <a:r>
              <a:rPr lang="uk-UA" sz="1600" i="1" dirty="0">
                <a:highlight>
                  <a:srgbClr val="FFFF00"/>
                </a:highlight>
                <a:ea typeface="+mn-lt"/>
                <a:cs typeface="+mn-lt"/>
              </a:rPr>
              <a:t>Надійність</a:t>
            </a:r>
          </a:p>
          <a:p>
            <a:pPr marL="274320" indent="0">
              <a:buNone/>
            </a:pPr>
            <a:r>
              <a:rPr lang="uk-UA" sz="1600" dirty="0">
                <a:ea typeface="+mn-lt"/>
                <a:cs typeface="+mn-lt"/>
              </a:rPr>
              <a:t>Код базового класу буде вже протестований і налагоджений, не потрібно буде тестувати усі нові зміни.</a:t>
            </a:r>
            <a:endParaRPr lang="uk-UA" sz="1600" dirty="0">
              <a:cs typeface="Calibri" panose="020F0502020204030204"/>
            </a:endParaRPr>
          </a:p>
          <a:p>
            <a:pPr marL="274320"/>
            <a:r>
              <a:rPr lang="uk-UA" sz="1600" i="1" dirty="0">
                <a:highlight>
                  <a:srgbClr val="FFFF00"/>
                </a:highlight>
                <a:ea typeface="+mn-lt"/>
                <a:cs typeface="+mn-lt"/>
              </a:rPr>
              <a:t>Розширення коду</a:t>
            </a:r>
          </a:p>
          <a:p>
            <a:pPr marL="274320" indent="0">
              <a:buNone/>
            </a:pPr>
            <a:r>
              <a:rPr lang="uk-UA" sz="1600" dirty="0">
                <a:ea typeface="+mn-lt"/>
                <a:cs typeface="+mn-lt"/>
              </a:rPr>
              <a:t>Наслідування покращує майбутнє розширення коду, оскільки ми </a:t>
            </a:r>
            <a:r>
              <a:rPr lang="uk-UA" sz="1600" dirty="0" err="1">
                <a:ea typeface="+mn-lt"/>
                <a:cs typeface="+mn-lt"/>
              </a:rPr>
              <a:t>можимо</a:t>
            </a:r>
            <a:r>
              <a:rPr lang="uk-UA" sz="1600" dirty="0">
                <a:ea typeface="+mn-lt"/>
                <a:cs typeface="+mn-lt"/>
              </a:rPr>
              <a:t> добавити новий метод або властивість лише у батьківський клас, замість того щоб дублювати їх у кожному похідному класі, і тестувати усі ці зміни.</a:t>
            </a:r>
            <a:endParaRPr lang="uk-UA" sz="1600" dirty="0">
              <a:cs typeface="Calibri" panose="020F0502020204030204"/>
            </a:endParaRPr>
          </a:p>
          <a:p>
            <a:pPr marL="274320" indent="0">
              <a:buNone/>
            </a:pPr>
            <a:endParaRPr lang="uk-UA" sz="1600" dirty="0">
              <a:ea typeface="+mn-lt"/>
              <a:cs typeface="+mn-lt"/>
            </a:endParaRPr>
          </a:p>
          <a:p>
            <a:pPr marL="274320"/>
            <a:endParaRPr lang="uk-UA" sz="1600" dirty="0">
              <a:cs typeface="Calibri" panose="020F0502020204030204"/>
            </a:endParaRPr>
          </a:p>
        </p:txBody>
      </p:sp>
      <p:pic>
        <p:nvPicPr>
          <p:cNvPr id="6" name="Рисунок 6">
            <a:extLst>
              <a:ext uri="{FF2B5EF4-FFF2-40B4-BE49-F238E27FC236}">
                <a16:creationId xmlns:a16="http://schemas.microsoft.com/office/drawing/2014/main" id="{C9CEDA10-9A87-45E7-A8F7-D65579CBCAD6}"/>
              </a:ext>
            </a:extLst>
          </p:cNvPr>
          <p:cNvPicPr>
            <a:picLocks noChangeAspect="1"/>
          </p:cNvPicPr>
          <p:nvPr/>
        </p:nvPicPr>
        <p:blipFill>
          <a:blip r:embed="rId2"/>
          <a:stretch>
            <a:fillRect/>
          </a:stretch>
        </p:blipFill>
        <p:spPr>
          <a:xfrm>
            <a:off x="839857" y="5411854"/>
            <a:ext cx="1053549" cy="1053549"/>
          </a:xfrm>
          <a:prstGeom prst="rect">
            <a:avLst/>
          </a:prstGeom>
        </p:spPr>
      </p:pic>
      <p:pic>
        <p:nvPicPr>
          <p:cNvPr id="8" name="Рисунок 6" descr="Зображення, що містить малювання, ніж&#10;&#10;Опис створено автоматично">
            <a:extLst>
              <a:ext uri="{FF2B5EF4-FFF2-40B4-BE49-F238E27FC236}">
                <a16:creationId xmlns:a16="http://schemas.microsoft.com/office/drawing/2014/main" id="{F7D9BFE8-4646-4BF5-A6ED-7A0085290822}"/>
              </a:ext>
            </a:extLst>
          </p:cNvPr>
          <p:cNvPicPr>
            <a:picLocks noChangeAspect="1"/>
          </p:cNvPicPr>
          <p:nvPr/>
        </p:nvPicPr>
        <p:blipFill>
          <a:blip r:embed="rId3"/>
          <a:stretch>
            <a:fillRect/>
          </a:stretch>
        </p:blipFill>
        <p:spPr>
          <a:xfrm>
            <a:off x="10063370" y="337102"/>
            <a:ext cx="1325218" cy="559905"/>
          </a:xfrm>
          <a:prstGeom prst="rect">
            <a:avLst/>
          </a:prstGeom>
        </p:spPr>
      </p:pic>
    </p:spTree>
    <p:extLst>
      <p:ext uri="{BB962C8B-B14F-4D97-AF65-F5344CB8AC3E}">
        <p14:creationId xmlns:p14="http://schemas.microsoft.com/office/powerpoint/2010/main" val="215541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357586-A420-4457-8DF6-B0767DBC85CE}"/>
              </a:ext>
            </a:extLst>
          </p:cNvPr>
          <p:cNvSpPr>
            <a:spLocks noGrp="1"/>
          </p:cNvSpPr>
          <p:nvPr>
            <p:ph type="title"/>
          </p:nvPr>
        </p:nvSpPr>
        <p:spPr>
          <a:xfrm>
            <a:off x="838200" y="365125"/>
            <a:ext cx="10515600" cy="574937"/>
          </a:xfrm>
        </p:spPr>
        <p:txBody>
          <a:bodyPr>
            <a:normAutofit/>
          </a:bodyPr>
          <a:lstStyle/>
          <a:p>
            <a:r>
              <a:rPr lang="uk-UA" sz="3200" dirty="0">
                <a:latin typeface="Calibri"/>
                <a:cs typeface="Calibri"/>
              </a:rPr>
              <a:t>Ключове слово </a:t>
            </a:r>
            <a:r>
              <a:rPr lang="uk-UA" sz="3200" dirty="0" err="1">
                <a:latin typeface="Calibri"/>
                <a:cs typeface="Calibri"/>
              </a:rPr>
              <a:t>base</a:t>
            </a:r>
            <a:endParaRPr lang="uk-UA" dirty="0" err="1"/>
          </a:p>
        </p:txBody>
      </p:sp>
      <p:sp>
        <p:nvSpPr>
          <p:cNvPr id="3" name="Місце для вмісту 2">
            <a:extLst>
              <a:ext uri="{FF2B5EF4-FFF2-40B4-BE49-F238E27FC236}">
                <a16:creationId xmlns:a16="http://schemas.microsoft.com/office/drawing/2014/main" id="{3BDE0BA4-38E6-48B6-938E-A6FC6D43613A}"/>
              </a:ext>
            </a:extLst>
          </p:cNvPr>
          <p:cNvSpPr>
            <a:spLocks noGrp="1"/>
          </p:cNvSpPr>
          <p:nvPr>
            <p:ph idx="1"/>
          </p:nvPr>
        </p:nvSpPr>
        <p:spPr>
          <a:xfrm>
            <a:off x="838200" y="1248934"/>
            <a:ext cx="10507318" cy="4928029"/>
          </a:xfrm>
        </p:spPr>
        <p:txBody>
          <a:bodyPr vert="horz" lIns="91440" tIns="45720" rIns="91440" bIns="45720" rtlCol="0" anchor="t">
            <a:normAutofit/>
          </a:bodyPr>
          <a:lstStyle/>
          <a:p>
            <a:pPr marL="0" indent="0">
              <a:buNone/>
            </a:pPr>
            <a:r>
              <a:rPr lang="uk-UA" sz="1800" dirty="0">
                <a:ea typeface="+mn-lt"/>
                <a:cs typeface="+mn-lt"/>
              </a:rPr>
              <a:t>Використання ключового слово </a:t>
            </a:r>
            <a:r>
              <a:rPr lang="uk-UA" sz="1800" dirty="0" err="1">
                <a:solidFill>
                  <a:schemeClr val="accent1"/>
                </a:solidFill>
                <a:ea typeface="+mn-lt"/>
                <a:cs typeface="+mn-lt"/>
              </a:rPr>
              <a:t>base</a:t>
            </a:r>
            <a:r>
              <a:rPr lang="uk-UA" sz="1800" dirty="0">
                <a:solidFill>
                  <a:schemeClr val="accent1"/>
                </a:solidFill>
                <a:ea typeface="+mn-lt"/>
                <a:cs typeface="+mn-lt"/>
              </a:rPr>
              <a:t> </a:t>
            </a:r>
            <a:r>
              <a:rPr lang="uk-UA" sz="1800" dirty="0">
                <a:solidFill>
                  <a:srgbClr val="000000"/>
                </a:solidFill>
                <a:ea typeface="+mn-lt"/>
                <a:cs typeface="+mn-lt"/>
              </a:rPr>
              <a:t>дозволяє </a:t>
            </a:r>
            <a:r>
              <a:rPr lang="uk-UA" sz="1800" dirty="0">
                <a:ea typeface="+mn-lt"/>
                <a:cs typeface="+mn-lt"/>
              </a:rPr>
              <a:t>викликати конструктор базового класу.</a:t>
            </a:r>
            <a:endParaRPr lang="uk-UA" sz="1800" dirty="0">
              <a:cs typeface="Calibri"/>
            </a:endParaRPr>
          </a:p>
        </p:txBody>
      </p:sp>
      <p:pic>
        <p:nvPicPr>
          <p:cNvPr id="4" name="Рисунок 4" descr="Зображення, що містить знімок екрана&#10;&#10;Опис створено автоматично">
            <a:extLst>
              <a:ext uri="{FF2B5EF4-FFF2-40B4-BE49-F238E27FC236}">
                <a16:creationId xmlns:a16="http://schemas.microsoft.com/office/drawing/2014/main" id="{06AA5ACA-F96B-4BBB-996F-BC5018DF6FC8}"/>
              </a:ext>
            </a:extLst>
          </p:cNvPr>
          <p:cNvPicPr>
            <a:picLocks noChangeAspect="1"/>
          </p:cNvPicPr>
          <p:nvPr/>
        </p:nvPicPr>
        <p:blipFill>
          <a:blip r:embed="rId2"/>
          <a:stretch>
            <a:fillRect/>
          </a:stretch>
        </p:blipFill>
        <p:spPr>
          <a:xfrm>
            <a:off x="834805" y="2404352"/>
            <a:ext cx="6790551" cy="3125311"/>
          </a:xfrm>
          <a:prstGeom prst="rect">
            <a:avLst/>
          </a:prstGeom>
        </p:spPr>
      </p:pic>
      <p:pic>
        <p:nvPicPr>
          <p:cNvPr id="6" name="Рисунок 5">
            <a:extLst>
              <a:ext uri="{FF2B5EF4-FFF2-40B4-BE49-F238E27FC236}">
                <a16:creationId xmlns:a16="http://schemas.microsoft.com/office/drawing/2014/main" id="{25343F92-260F-4276-A51F-337C2F550427}"/>
              </a:ext>
            </a:extLst>
          </p:cNvPr>
          <p:cNvPicPr>
            <a:picLocks noChangeAspect="1"/>
          </p:cNvPicPr>
          <p:nvPr/>
        </p:nvPicPr>
        <p:blipFill>
          <a:blip r:embed="rId3"/>
          <a:stretch>
            <a:fillRect/>
          </a:stretch>
        </p:blipFill>
        <p:spPr>
          <a:xfrm>
            <a:off x="10498620" y="324678"/>
            <a:ext cx="860564" cy="535057"/>
          </a:xfrm>
          <a:prstGeom prst="rect">
            <a:avLst/>
          </a:prstGeom>
        </p:spPr>
      </p:pic>
      <p:pic>
        <p:nvPicPr>
          <p:cNvPr id="7" name="Рисунок 7">
            <a:extLst>
              <a:ext uri="{FF2B5EF4-FFF2-40B4-BE49-F238E27FC236}">
                <a16:creationId xmlns:a16="http://schemas.microsoft.com/office/drawing/2014/main" id="{E8545CEF-B8CD-442A-B2BF-8A251F760E89}"/>
              </a:ext>
            </a:extLst>
          </p:cNvPr>
          <p:cNvPicPr>
            <a:picLocks noChangeAspect="1"/>
          </p:cNvPicPr>
          <p:nvPr/>
        </p:nvPicPr>
        <p:blipFill>
          <a:blip r:embed="rId4"/>
          <a:stretch>
            <a:fillRect/>
          </a:stretch>
        </p:blipFill>
        <p:spPr>
          <a:xfrm>
            <a:off x="9553160" y="4967070"/>
            <a:ext cx="1881809" cy="1413034"/>
          </a:xfrm>
          <a:prstGeom prst="rect">
            <a:avLst/>
          </a:prstGeom>
        </p:spPr>
      </p:pic>
    </p:spTree>
    <p:extLst>
      <p:ext uri="{BB962C8B-B14F-4D97-AF65-F5344CB8AC3E}">
        <p14:creationId xmlns:p14="http://schemas.microsoft.com/office/powerpoint/2010/main" val="2088809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11BDE1-A465-404E-B0DE-6C33FB6545DA}"/>
              </a:ext>
            </a:extLst>
          </p:cNvPr>
          <p:cNvSpPr>
            <a:spLocks noGrp="1"/>
          </p:cNvSpPr>
          <p:nvPr>
            <p:ph type="title"/>
          </p:nvPr>
        </p:nvSpPr>
        <p:spPr>
          <a:xfrm>
            <a:off x="838200" y="365125"/>
            <a:ext cx="10515600" cy="540817"/>
          </a:xfrm>
        </p:spPr>
        <p:txBody>
          <a:bodyPr>
            <a:normAutofit/>
          </a:bodyPr>
          <a:lstStyle/>
          <a:p>
            <a:r>
              <a:rPr lang="uk-UA" sz="3200">
                <a:latin typeface="Calibri"/>
                <a:cs typeface="Calibri"/>
              </a:rPr>
              <a:t>Інкапсуляція / </a:t>
            </a:r>
            <a:r>
              <a:rPr lang="uk-UA" sz="3200">
                <a:latin typeface="Calibri"/>
                <a:ea typeface="+mj-lt"/>
                <a:cs typeface="Calibri"/>
              </a:rPr>
              <a:t>E</a:t>
            </a:r>
            <a:r>
              <a:rPr lang="uk-UA" sz="3200">
                <a:latin typeface="Calibri"/>
                <a:ea typeface="+mj-lt"/>
                <a:cs typeface="+mj-lt"/>
              </a:rPr>
              <a:t>ncapsulation</a:t>
            </a:r>
            <a:endParaRPr lang="uk-UA" sz="3200">
              <a:latin typeface="Calibri"/>
              <a:cs typeface="Calibri Light"/>
            </a:endParaRPr>
          </a:p>
        </p:txBody>
      </p:sp>
      <p:sp>
        <p:nvSpPr>
          <p:cNvPr id="3" name="Місце для вмісту 2">
            <a:extLst>
              <a:ext uri="{FF2B5EF4-FFF2-40B4-BE49-F238E27FC236}">
                <a16:creationId xmlns:a16="http://schemas.microsoft.com/office/drawing/2014/main" id="{F056C17A-D3EB-4C43-A4D0-986410E23822}"/>
              </a:ext>
            </a:extLst>
          </p:cNvPr>
          <p:cNvSpPr>
            <a:spLocks noGrp="1"/>
          </p:cNvSpPr>
          <p:nvPr>
            <p:ph idx="1"/>
          </p:nvPr>
        </p:nvSpPr>
        <p:spPr>
          <a:xfrm>
            <a:off x="838200" y="1120491"/>
            <a:ext cx="10515600" cy="5056472"/>
          </a:xfrm>
        </p:spPr>
        <p:txBody>
          <a:bodyPr vert="horz" lIns="91440" tIns="45720" rIns="91440" bIns="45720" rtlCol="0" anchor="t">
            <a:normAutofit/>
          </a:bodyPr>
          <a:lstStyle/>
          <a:p>
            <a:pPr>
              <a:buNone/>
            </a:pPr>
            <a:r>
              <a:rPr lang="uk-UA" sz="1800" dirty="0">
                <a:ea typeface="+mn-lt"/>
                <a:cs typeface="+mn-lt"/>
              </a:rPr>
              <a:t>Інкапсуляція - це приховування реалізації членів класу.</a:t>
            </a:r>
          </a:p>
          <a:p>
            <a:pPr marL="0" indent="0">
              <a:buNone/>
            </a:pPr>
            <a:r>
              <a:rPr lang="uk-UA" sz="1800" dirty="0">
                <a:ea typeface="+mn-lt"/>
                <a:cs typeface="+mn-lt"/>
              </a:rPr>
              <a:t>По іншому інкапсуляція - це захисний щит, який запобігає доступу до даних, кодом поза цим щитом.</a:t>
            </a:r>
            <a:endParaRPr lang="uk-UA" sz="1800">
              <a:cs typeface="Calibri" panose="020F0502020204030204"/>
            </a:endParaRPr>
          </a:p>
          <a:p>
            <a:pPr>
              <a:buNone/>
            </a:pPr>
            <a:endParaRPr lang="uk-UA" sz="1800" dirty="0">
              <a:cs typeface="Calibri"/>
            </a:endParaRPr>
          </a:p>
          <a:p>
            <a:pPr>
              <a:buNone/>
            </a:pPr>
            <a:r>
              <a:rPr lang="uk-UA" sz="1800" dirty="0">
                <a:cs typeface="Calibri"/>
              </a:rPr>
              <a:t>Інкапсуляція досягається використовуючи модифікатори доступу.</a:t>
            </a:r>
            <a:endParaRPr lang="uk-UA" dirty="0">
              <a:cs typeface="Calibri"/>
            </a:endParaRPr>
          </a:p>
          <a:p>
            <a:pPr>
              <a:buNone/>
            </a:pPr>
            <a:endParaRPr lang="uk-UA" sz="1800" dirty="0">
              <a:ea typeface="+mn-lt"/>
              <a:cs typeface="+mn-lt"/>
            </a:endParaRPr>
          </a:p>
          <a:p>
            <a:pPr>
              <a:buNone/>
            </a:pPr>
            <a:endParaRPr lang="uk-UA" sz="1800" dirty="0">
              <a:ea typeface="+mn-lt"/>
              <a:cs typeface="+mn-lt"/>
            </a:endParaRPr>
          </a:p>
        </p:txBody>
      </p:sp>
      <p:sp>
        <p:nvSpPr>
          <p:cNvPr id="4" name="TextBox 3">
            <a:extLst>
              <a:ext uri="{FF2B5EF4-FFF2-40B4-BE49-F238E27FC236}">
                <a16:creationId xmlns:a16="http://schemas.microsoft.com/office/drawing/2014/main" id="{C6DA1380-4A55-4D46-8FD3-9130CE8AB62D}"/>
              </a:ext>
            </a:extLst>
          </p:cNvPr>
          <p:cNvSpPr txBox="1"/>
          <p:nvPr/>
        </p:nvSpPr>
        <p:spPr>
          <a:xfrm>
            <a:off x="2269112" y="5516335"/>
            <a:ext cx="871409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uk-UA" sz="1600">
                <a:solidFill>
                  <a:srgbClr val="C00000"/>
                </a:solidFill>
                <a:cs typeface="Segoe UI"/>
              </a:rPr>
              <a:t>Ніколи не слід робити поля відкритими, це поганий стиль.</a:t>
            </a:r>
            <a:r>
              <a:rPr lang="en-US" sz="1600">
                <a:solidFill>
                  <a:srgbClr val="C00000"/>
                </a:solidFill>
                <a:cs typeface="Segoe UI"/>
              </a:rPr>
              <a:t>​</a:t>
            </a:r>
          </a:p>
          <a:p>
            <a:r>
              <a:rPr lang="uk-UA" sz="1600">
                <a:solidFill>
                  <a:srgbClr val="C00000"/>
                </a:solidFill>
                <a:cs typeface="Segoe UI"/>
              </a:rPr>
              <a:t>Для звернення до поля, рекомендується використовувати методи доступу </a:t>
            </a:r>
            <a:r>
              <a:rPr lang="uk-UA" sz="1600" err="1">
                <a:solidFill>
                  <a:schemeClr val="accent1"/>
                </a:solidFill>
                <a:cs typeface="Segoe UI"/>
              </a:rPr>
              <a:t>get</a:t>
            </a:r>
            <a:r>
              <a:rPr lang="uk-UA" sz="1600">
                <a:solidFill>
                  <a:schemeClr val="accent1"/>
                </a:solidFill>
                <a:cs typeface="Segoe UI"/>
              </a:rPr>
              <a:t> </a:t>
            </a:r>
            <a:r>
              <a:rPr lang="uk-UA" sz="1600">
                <a:solidFill>
                  <a:srgbClr val="C00000"/>
                </a:solidFill>
                <a:cs typeface="Segoe UI"/>
              </a:rPr>
              <a:t>і </a:t>
            </a:r>
            <a:r>
              <a:rPr lang="uk-UA" sz="1600" err="1">
                <a:solidFill>
                  <a:schemeClr val="accent1"/>
                </a:solidFill>
                <a:cs typeface="Segoe UI"/>
              </a:rPr>
              <a:t>set</a:t>
            </a:r>
            <a:r>
              <a:rPr lang="uk-UA" sz="1600">
                <a:solidFill>
                  <a:srgbClr val="C00000"/>
                </a:solidFill>
                <a:cs typeface="Segoe UI"/>
              </a:rPr>
              <a:t>.</a:t>
            </a:r>
          </a:p>
        </p:txBody>
      </p:sp>
      <p:pic>
        <p:nvPicPr>
          <p:cNvPr id="6" name="Рисунок 6" descr="Зображення, що містить малювання&#10;&#10;Опис створено автоматично">
            <a:extLst>
              <a:ext uri="{FF2B5EF4-FFF2-40B4-BE49-F238E27FC236}">
                <a16:creationId xmlns:a16="http://schemas.microsoft.com/office/drawing/2014/main" id="{1A1EE6B6-E95E-4541-AB06-DEFCD61D8AAE}"/>
              </a:ext>
            </a:extLst>
          </p:cNvPr>
          <p:cNvPicPr>
            <a:picLocks noChangeAspect="1"/>
          </p:cNvPicPr>
          <p:nvPr/>
        </p:nvPicPr>
        <p:blipFill>
          <a:blip r:embed="rId2"/>
          <a:stretch>
            <a:fillRect/>
          </a:stretch>
        </p:blipFill>
        <p:spPr>
          <a:xfrm>
            <a:off x="1059641" y="5518380"/>
            <a:ext cx="596884" cy="507181"/>
          </a:xfrm>
          <a:prstGeom prst="rect">
            <a:avLst/>
          </a:prstGeom>
        </p:spPr>
      </p:pic>
      <p:pic>
        <p:nvPicPr>
          <p:cNvPr id="5" name="Рисунок 6" descr="Зображення, що містить їжа&#10;&#10;Опис створено автоматично">
            <a:extLst>
              <a:ext uri="{FF2B5EF4-FFF2-40B4-BE49-F238E27FC236}">
                <a16:creationId xmlns:a16="http://schemas.microsoft.com/office/drawing/2014/main" id="{792186C7-8A16-4F0D-BBDC-01DC5742C330}"/>
              </a:ext>
            </a:extLst>
          </p:cNvPr>
          <p:cNvPicPr>
            <a:picLocks noChangeAspect="1"/>
          </p:cNvPicPr>
          <p:nvPr/>
        </p:nvPicPr>
        <p:blipFill>
          <a:blip r:embed="rId3"/>
          <a:stretch>
            <a:fillRect/>
          </a:stretch>
        </p:blipFill>
        <p:spPr>
          <a:xfrm>
            <a:off x="10062630" y="71548"/>
            <a:ext cx="1509092" cy="1003958"/>
          </a:xfrm>
          <a:prstGeom prst="rect">
            <a:avLst/>
          </a:prstGeom>
        </p:spPr>
      </p:pic>
      <p:sp>
        <p:nvSpPr>
          <p:cNvPr id="7" name="TextBox 6">
            <a:extLst>
              <a:ext uri="{FF2B5EF4-FFF2-40B4-BE49-F238E27FC236}">
                <a16:creationId xmlns:a16="http://schemas.microsoft.com/office/drawing/2014/main" id="{75BE3C3F-A432-4A8D-8C0F-78976461205F}"/>
              </a:ext>
            </a:extLst>
          </p:cNvPr>
          <p:cNvSpPr txBox="1"/>
          <p:nvPr/>
        </p:nvSpPr>
        <p:spPr>
          <a:xfrm>
            <a:off x="840561" y="2687406"/>
            <a:ext cx="108901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af-ZA" sz="1400">
                <a:hlinkClick r:id="rId4"/>
              </a:rPr>
              <a:t>public</a:t>
            </a:r>
            <a:r>
              <a:rPr lang="af-ZA" sz="1400">
                <a:ea typeface="+mn-lt"/>
                <a:cs typeface="+mn-lt"/>
              </a:rPr>
              <a:t>       </a:t>
            </a:r>
            <a:r>
              <a:rPr lang="af-ZA" sz="1400">
                <a:hlinkClick r:id="rId5"/>
              </a:rPr>
              <a:t>private</a:t>
            </a:r>
            <a:r>
              <a:rPr lang="af-ZA" sz="1400"/>
              <a:t>     </a:t>
            </a:r>
            <a:r>
              <a:rPr lang="af-ZA" sz="1400">
                <a:ea typeface="+mn-lt"/>
                <a:cs typeface="+mn-lt"/>
              </a:rPr>
              <a:t>   </a:t>
            </a:r>
            <a:r>
              <a:rPr lang="af-ZA" sz="1400">
                <a:hlinkClick r:id="rId6"/>
              </a:rPr>
              <a:t>protected</a:t>
            </a:r>
            <a:r>
              <a:rPr lang="af-ZA" sz="1400"/>
              <a:t>        </a:t>
            </a:r>
            <a:r>
              <a:rPr lang="af-ZA" sz="1400">
                <a:hlinkClick r:id="rId7"/>
              </a:rPr>
              <a:t>internal</a:t>
            </a:r>
            <a:r>
              <a:rPr lang="af-ZA" sz="1400"/>
              <a:t> </a:t>
            </a:r>
            <a:r>
              <a:rPr lang="af-ZA" sz="1400">
                <a:ea typeface="+mn-lt"/>
                <a:cs typeface="+mn-lt"/>
              </a:rPr>
              <a:t>       </a:t>
            </a:r>
            <a:r>
              <a:rPr lang="af-ZA" sz="1400">
                <a:hlinkClick r:id="rId8"/>
              </a:rPr>
              <a:t>protected internal</a:t>
            </a:r>
            <a:r>
              <a:rPr lang="af-ZA" sz="1400"/>
              <a:t>        </a:t>
            </a:r>
            <a:r>
              <a:rPr lang="af-ZA" sz="1400">
                <a:hlinkClick r:id="rId9"/>
              </a:rPr>
              <a:t>private protected</a:t>
            </a:r>
            <a:r>
              <a:rPr lang="af-ZA" sz="1400"/>
              <a:t>        </a:t>
            </a:r>
            <a:endParaRPr lang="af-ZA" sz="1400">
              <a:cs typeface="Calibri"/>
            </a:endParaRPr>
          </a:p>
        </p:txBody>
      </p:sp>
      <p:pic>
        <p:nvPicPr>
          <p:cNvPr id="8" name="Рисунок 8">
            <a:extLst>
              <a:ext uri="{FF2B5EF4-FFF2-40B4-BE49-F238E27FC236}">
                <a16:creationId xmlns:a16="http://schemas.microsoft.com/office/drawing/2014/main" id="{E498C130-F12C-415A-A8B2-0E72F1BD97A7}"/>
              </a:ext>
            </a:extLst>
          </p:cNvPr>
          <p:cNvPicPr>
            <a:picLocks noChangeAspect="1"/>
          </p:cNvPicPr>
          <p:nvPr/>
        </p:nvPicPr>
        <p:blipFill>
          <a:blip r:embed="rId10"/>
          <a:stretch>
            <a:fillRect/>
          </a:stretch>
        </p:blipFill>
        <p:spPr>
          <a:xfrm>
            <a:off x="4906617" y="3566490"/>
            <a:ext cx="1815548" cy="1207605"/>
          </a:xfrm>
          <a:prstGeom prst="rect">
            <a:avLst/>
          </a:prstGeom>
        </p:spPr>
      </p:pic>
    </p:spTree>
    <p:extLst>
      <p:ext uri="{BB962C8B-B14F-4D97-AF65-F5344CB8AC3E}">
        <p14:creationId xmlns:p14="http://schemas.microsoft.com/office/powerpoint/2010/main" val="3654982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408C70-3398-42E6-A52A-4274F0E25165}"/>
              </a:ext>
            </a:extLst>
          </p:cNvPr>
          <p:cNvSpPr>
            <a:spLocks noGrp="1"/>
          </p:cNvSpPr>
          <p:nvPr>
            <p:ph type="title"/>
          </p:nvPr>
        </p:nvSpPr>
        <p:spPr>
          <a:xfrm>
            <a:off x="838200" y="365125"/>
            <a:ext cx="10515600" cy="586310"/>
          </a:xfrm>
        </p:spPr>
        <p:txBody>
          <a:bodyPr>
            <a:normAutofit/>
          </a:bodyPr>
          <a:lstStyle/>
          <a:p>
            <a:r>
              <a:rPr lang="uk-UA" sz="3200">
                <a:latin typeface="Calibri"/>
                <a:ea typeface="+mj-lt"/>
                <a:cs typeface="+mj-lt"/>
              </a:rPr>
              <a:t>Модифікатори доступу</a:t>
            </a:r>
          </a:p>
        </p:txBody>
      </p:sp>
      <p:sp>
        <p:nvSpPr>
          <p:cNvPr id="3" name="Місце для вмісту 2">
            <a:extLst>
              <a:ext uri="{FF2B5EF4-FFF2-40B4-BE49-F238E27FC236}">
                <a16:creationId xmlns:a16="http://schemas.microsoft.com/office/drawing/2014/main" id="{8A67C5F3-F427-4EE9-9030-6331DDC1E909}"/>
              </a:ext>
            </a:extLst>
          </p:cNvPr>
          <p:cNvSpPr>
            <a:spLocks noGrp="1"/>
          </p:cNvSpPr>
          <p:nvPr>
            <p:ph idx="1"/>
          </p:nvPr>
        </p:nvSpPr>
        <p:spPr>
          <a:xfrm>
            <a:off x="838200" y="1154611"/>
            <a:ext cx="10515600" cy="5022352"/>
          </a:xfrm>
        </p:spPr>
        <p:txBody>
          <a:bodyPr vert="horz" lIns="91440" tIns="45720" rIns="91440" bIns="45720" rtlCol="0" anchor="t">
            <a:normAutofit/>
          </a:bodyPr>
          <a:lstStyle/>
          <a:p>
            <a:pPr marL="0" indent="0">
              <a:spcBef>
                <a:spcPts val="300"/>
              </a:spcBef>
              <a:buNone/>
            </a:pPr>
            <a:r>
              <a:rPr lang="uk-UA" sz="1800" dirty="0">
                <a:ea typeface="+mn-lt"/>
                <a:cs typeface="+mn-lt"/>
              </a:rPr>
              <a:t>Модифікатори доступу - це ключові слова, які визначають доступність члена або типу. </a:t>
            </a:r>
            <a:endParaRPr lang="uk-UA" sz="1800">
              <a:cs typeface="Calibri"/>
            </a:endParaRPr>
          </a:p>
          <a:p>
            <a:pPr marL="0" indent="0">
              <a:spcBef>
                <a:spcPts val="300"/>
              </a:spcBef>
              <a:buNone/>
            </a:pPr>
            <a:r>
              <a:rPr lang="uk-UA" sz="1800" dirty="0">
                <a:ea typeface="+mn-lt"/>
                <a:cs typeface="+mn-lt"/>
              </a:rPr>
              <a:t>За допомогою модифікаторів доступу можна задавати різні рівні доступу до членів або типів.</a:t>
            </a:r>
            <a:endParaRPr lang="uk-UA" sz="1800" dirty="0">
              <a:cs typeface="Calibri"/>
            </a:endParaRPr>
          </a:p>
          <a:p>
            <a:pPr marL="0" indent="0">
              <a:spcBef>
                <a:spcPts val="300"/>
              </a:spcBef>
              <a:buNone/>
            </a:pPr>
            <a:endParaRPr lang="uk-UA" sz="2000">
              <a:ea typeface="+mn-lt"/>
              <a:cs typeface="+mn-lt"/>
            </a:endParaRPr>
          </a:p>
          <a:p>
            <a:pPr marL="91440" indent="0">
              <a:spcBef>
                <a:spcPts val="300"/>
              </a:spcBef>
              <a:buNone/>
            </a:pPr>
            <a:endParaRPr lang="uk-UA" sz="2000">
              <a:ea typeface="+mn-lt"/>
              <a:cs typeface="+mn-lt"/>
            </a:endParaRPr>
          </a:p>
          <a:p>
            <a:pPr marL="91440">
              <a:lnSpc>
                <a:spcPct val="100000"/>
              </a:lnSpc>
              <a:spcBef>
                <a:spcPts val="400"/>
              </a:spcBef>
            </a:pPr>
            <a:r>
              <a:rPr lang="af-ZA" sz="1500" dirty="0" err="1">
                <a:solidFill>
                  <a:schemeClr val="accent1"/>
                </a:solidFill>
                <a:ea typeface="+mn-lt"/>
                <a:cs typeface="+mn-lt"/>
              </a:rPr>
              <a:t>public</a:t>
            </a:r>
            <a:r>
              <a:rPr lang="af-ZA" sz="1500" dirty="0">
                <a:solidFill>
                  <a:schemeClr val="accent1"/>
                </a:solidFill>
                <a:ea typeface="+mn-lt"/>
                <a:cs typeface="+mn-lt"/>
              </a:rPr>
              <a:t>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будь-яким</a:t>
            </a:r>
            <a:r>
              <a:rPr lang="af-ZA" sz="1500" dirty="0">
                <a:ea typeface="+mn-lt"/>
                <a:cs typeface="+mn-lt"/>
              </a:rPr>
              <a:t> </a:t>
            </a:r>
            <a:r>
              <a:rPr lang="af-ZA" sz="1500" dirty="0" err="1">
                <a:ea typeface="+mn-lt"/>
                <a:cs typeface="+mn-lt"/>
              </a:rPr>
              <a:t>іншим</a:t>
            </a:r>
            <a:r>
              <a:rPr lang="af-ZA" sz="1500" dirty="0">
                <a:ea typeface="+mn-lt"/>
                <a:cs typeface="+mn-lt"/>
              </a:rPr>
              <a:t> </a:t>
            </a:r>
            <a:r>
              <a:rPr lang="af-ZA" sz="1500" dirty="0" err="1">
                <a:ea typeface="+mn-lt"/>
                <a:cs typeface="+mn-lt"/>
              </a:rPr>
              <a:t>кодом</a:t>
            </a:r>
            <a:r>
              <a:rPr lang="af-ZA" sz="1500" dirty="0">
                <a:ea typeface="+mn-lt"/>
                <a:cs typeface="+mn-lt"/>
              </a:rPr>
              <a:t> у </a:t>
            </a:r>
            <a:r>
              <a:rPr lang="af-ZA" sz="1500" dirty="0" err="1">
                <a:ea typeface="+mn-lt"/>
                <a:cs typeface="+mn-lt"/>
              </a:rPr>
              <a:t>тій</a:t>
            </a:r>
            <a:r>
              <a:rPr lang="af-ZA" sz="1500" dirty="0">
                <a:ea typeface="+mn-lt"/>
                <a:cs typeface="+mn-lt"/>
              </a:rPr>
              <a:t> </a:t>
            </a:r>
            <a:r>
              <a:rPr lang="af-ZA" sz="1500" dirty="0" err="1">
                <a:ea typeface="+mn-lt"/>
                <a:cs typeface="+mn-lt"/>
              </a:rPr>
              <a:t>же</a:t>
            </a:r>
            <a:r>
              <a:rPr lang="af-ZA" sz="1500" dirty="0">
                <a:ea typeface="+mn-lt"/>
                <a:cs typeface="+mn-lt"/>
              </a:rPr>
              <a:t> </a:t>
            </a:r>
            <a:r>
              <a:rPr lang="af-ZA" sz="1500" dirty="0" err="1">
                <a:ea typeface="+mn-lt"/>
                <a:cs typeface="+mn-lt"/>
              </a:rPr>
              <a:t>збірці</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іншій</a:t>
            </a:r>
            <a:r>
              <a:rPr lang="af-ZA" sz="1500" dirty="0">
                <a:ea typeface="+mn-lt"/>
                <a:cs typeface="+mn-lt"/>
              </a:rPr>
              <a:t> </a:t>
            </a:r>
            <a:r>
              <a:rPr lang="af-ZA" sz="1500" dirty="0" err="1">
                <a:ea typeface="+mn-lt"/>
                <a:cs typeface="+mn-lt"/>
              </a:rPr>
              <a:t>збірці</a:t>
            </a:r>
            <a:r>
              <a:rPr lang="af-ZA" sz="1500" dirty="0">
                <a:ea typeface="+mn-lt"/>
                <a:cs typeface="+mn-lt"/>
              </a:rPr>
              <a:t>, </a:t>
            </a:r>
            <a:r>
              <a:rPr lang="af-ZA" sz="1500" dirty="0" err="1">
                <a:ea typeface="+mn-lt"/>
                <a:cs typeface="+mn-lt"/>
              </a:rPr>
              <a:t>на</a:t>
            </a:r>
            <a:r>
              <a:rPr lang="af-ZA" sz="1500" dirty="0">
                <a:ea typeface="+mn-lt"/>
                <a:cs typeface="+mn-lt"/>
              </a:rPr>
              <a:t> </a:t>
            </a:r>
            <a:r>
              <a:rPr lang="af-ZA" sz="1500" dirty="0" err="1">
                <a:ea typeface="+mn-lt"/>
                <a:cs typeface="+mn-lt"/>
              </a:rPr>
              <a:t>яку</a:t>
            </a:r>
            <a:r>
              <a:rPr lang="af-ZA" sz="1500" dirty="0">
                <a:ea typeface="+mn-lt"/>
                <a:cs typeface="+mn-lt"/>
              </a:rPr>
              <a:t> </a:t>
            </a:r>
            <a:r>
              <a:rPr lang="af-ZA" sz="1500" dirty="0" err="1">
                <a:ea typeface="+mn-lt"/>
                <a:cs typeface="+mn-lt"/>
              </a:rPr>
              <a:t>посилається</a:t>
            </a:r>
            <a:r>
              <a:rPr lang="af-ZA" sz="1500" dirty="0">
                <a:ea typeface="+mn-lt"/>
                <a:cs typeface="+mn-lt"/>
              </a:rPr>
              <a:t>.</a:t>
            </a:r>
          </a:p>
          <a:p>
            <a:pPr marL="91440">
              <a:lnSpc>
                <a:spcPct val="100000"/>
              </a:lnSpc>
              <a:spcBef>
                <a:spcPts val="400"/>
              </a:spcBef>
            </a:pPr>
            <a:r>
              <a:rPr lang="af-ZA" sz="1500" dirty="0">
                <a:solidFill>
                  <a:schemeClr val="accent1"/>
                </a:solidFill>
                <a:ea typeface="+mn-lt"/>
                <a:cs typeface="+mn-lt"/>
              </a:rPr>
              <a:t>private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лише</a:t>
            </a:r>
            <a:r>
              <a:rPr lang="af-ZA" sz="1500" dirty="0">
                <a:ea typeface="+mn-lt"/>
                <a:cs typeface="+mn-lt"/>
              </a:rPr>
              <a:t> </a:t>
            </a:r>
            <a:r>
              <a:rPr lang="af-ZA" sz="1500" dirty="0" err="1">
                <a:ea typeface="+mn-lt"/>
                <a:cs typeface="+mn-lt"/>
              </a:rPr>
              <a:t>кодом</a:t>
            </a:r>
            <a:r>
              <a:rPr lang="af-ZA" sz="1500" dirty="0">
                <a:ea typeface="+mn-lt"/>
                <a:cs typeface="+mn-lt"/>
              </a:rPr>
              <a:t> </a:t>
            </a:r>
            <a:r>
              <a:rPr lang="af-ZA" sz="1500" dirty="0" err="1">
                <a:ea typeface="+mn-lt"/>
                <a:cs typeface="+mn-lt"/>
              </a:rPr>
              <a:t>того</a:t>
            </a:r>
            <a:r>
              <a:rPr lang="af-ZA" sz="1500" dirty="0">
                <a:ea typeface="+mn-lt"/>
                <a:cs typeface="+mn-lt"/>
              </a:rPr>
              <a:t> </a:t>
            </a:r>
            <a:r>
              <a:rPr lang="af-ZA" sz="1500" dirty="0" err="1">
                <a:ea typeface="+mn-lt"/>
                <a:cs typeface="+mn-lt"/>
              </a:rPr>
              <a:t>класу</a:t>
            </a:r>
            <a:r>
              <a:rPr lang="af-ZA" sz="1500" dirty="0">
                <a:ea typeface="+mn-lt"/>
                <a:cs typeface="+mn-lt"/>
              </a:rPr>
              <a:t>, у </a:t>
            </a:r>
            <a:r>
              <a:rPr lang="af-ZA" sz="1500" dirty="0" err="1">
                <a:ea typeface="+mn-lt"/>
                <a:cs typeface="+mn-lt"/>
              </a:rPr>
              <a:t>якому</a:t>
            </a:r>
            <a:r>
              <a:rPr lang="af-ZA" sz="1500" dirty="0">
                <a:ea typeface="+mn-lt"/>
                <a:cs typeface="+mn-lt"/>
              </a:rPr>
              <a:t> </a:t>
            </a:r>
            <a:r>
              <a:rPr lang="af-ZA" sz="1500" dirty="0" err="1">
                <a:ea typeface="+mn-lt"/>
                <a:cs typeface="+mn-lt"/>
              </a:rPr>
              <a:t>він</a:t>
            </a:r>
            <a:r>
              <a:rPr lang="af-ZA" sz="1500" dirty="0">
                <a:ea typeface="+mn-lt"/>
                <a:cs typeface="+mn-lt"/>
              </a:rPr>
              <a:t> </a:t>
            </a:r>
            <a:r>
              <a:rPr lang="af-ZA" sz="1500" dirty="0" err="1">
                <a:ea typeface="+mn-lt"/>
                <a:cs typeface="+mn-lt"/>
              </a:rPr>
              <a:t>оголошений</a:t>
            </a:r>
            <a:r>
              <a:rPr lang="af-ZA" sz="1500" dirty="0">
                <a:ea typeface="+mn-lt"/>
                <a:cs typeface="+mn-lt"/>
              </a:rPr>
              <a:t>.</a:t>
            </a:r>
          </a:p>
          <a:p>
            <a:pPr marL="91440">
              <a:lnSpc>
                <a:spcPct val="100000"/>
              </a:lnSpc>
              <a:spcBef>
                <a:spcPts val="400"/>
              </a:spcBef>
            </a:pPr>
            <a:r>
              <a:rPr lang="af-ZA" sz="1500" dirty="0" err="1">
                <a:solidFill>
                  <a:schemeClr val="accent1"/>
                </a:solidFill>
                <a:ea typeface="+mn-lt"/>
                <a:cs typeface="+mn-lt"/>
              </a:rPr>
              <a:t>protected</a:t>
            </a:r>
            <a:r>
              <a:rPr lang="af-ZA" sz="1500" dirty="0">
                <a:solidFill>
                  <a:schemeClr val="accent1"/>
                </a:solidFill>
                <a:ea typeface="+mn-lt"/>
                <a:cs typeface="+mn-lt"/>
              </a:rPr>
              <a:t>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лише</a:t>
            </a:r>
            <a:r>
              <a:rPr lang="af-ZA" sz="1500" dirty="0">
                <a:ea typeface="+mn-lt"/>
                <a:cs typeface="+mn-lt"/>
              </a:rPr>
              <a:t> </a:t>
            </a:r>
            <a:r>
              <a:rPr lang="af-ZA" sz="1500" dirty="0" err="1">
                <a:ea typeface="+mn-lt"/>
                <a:cs typeface="+mn-lt"/>
              </a:rPr>
              <a:t>за</a:t>
            </a:r>
            <a:r>
              <a:rPr lang="af-ZA" sz="1500" dirty="0">
                <a:ea typeface="+mn-lt"/>
                <a:cs typeface="+mn-lt"/>
              </a:rPr>
              <a:t> </a:t>
            </a:r>
            <a:r>
              <a:rPr lang="af-ZA" sz="1500" dirty="0" err="1">
                <a:ea typeface="+mn-lt"/>
                <a:cs typeface="+mn-lt"/>
              </a:rPr>
              <a:t>допомогою</a:t>
            </a:r>
            <a:r>
              <a:rPr lang="af-ZA" sz="1500" dirty="0">
                <a:ea typeface="+mn-lt"/>
                <a:cs typeface="+mn-lt"/>
              </a:rPr>
              <a:t> </a:t>
            </a:r>
            <a:r>
              <a:rPr lang="af-ZA" sz="1500" dirty="0" err="1">
                <a:ea typeface="+mn-lt"/>
                <a:cs typeface="+mn-lt"/>
              </a:rPr>
              <a:t>коду</a:t>
            </a:r>
            <a:r>
              <a:rPr lang="af-ZA" sz="1500" dirty="0">
                <a:ea typeface="+mn-lt"/>
                <a:cs typeface="+mn-lt"/>
              </a:rPr>
              <a:t> </a:t>
            </a:r>
            <a:r>
              <a:rPr lang="af-ZA" sz="1500" dirty="0" err="1">
                <a:ea typeface="+mn-lt"/>
                <a:cs typeface="+mn-lt"/>
              </a:rPr>
              <a:t>того</a:t>
            </a:r>
            <a:r>
              <a:rPr lang="af-ZA" sz="1500" dirty="0">
                <a:ea typeface="+mn-lt"/>
                <a:cs typeface="+mn-lt"/>
              </a:rPr>
              <a:t> </a:t>
            </a:r>
            <a:r>
              <a:rPr lang="af-ZA" sz="1500" dirty="0" err="1">
                <a:ea typeface="+mn-lt"/>
                <a:cs typeface="+mn-lt"/>
              </a:rPr>
              <a:t>класу</a:t>
            </a:r>
            <a:r>
              <a:rPr lang="af-ZA" sz="1500" dirty="0">
                <a:ea typeface="+mn-lt"/>
                <a:cs typeface="+mn-lt"/>
              </a:rPr>
              <a:t>, у </a:t>
            </a:r>
            <a:r>
              <a:rPr lang="af-ZA" sz="1500" dirty="0" err="1">
                <a:ea typeface="+mn-lt"/>
                <a:cs typeface="+mn-lt"/>
              </a:rPr>
              <a:t>якому</a:t>
            </a:r>
            <a:r>
              <a:rPr lang="af-ZA" sz="1500" dirty="0">
                <a:ea typeface="+mn-lt"/>
                <a:cs typeface="+mn-lt"/>
              </a:rPr>
              <a:t> </a:t>
            </a:r>
            <a:r>
              <a:rPr lang="af-ZA" sz="1500" dirty="0" err="1">
                <a:ea typeface="+mn-lt"/>
                <a:cs typeface="+mn-lt"/>
              </a:rPr>
              <a:t>він</a:t>
            </a:r>
            <a:r>
              <a:rPr lang="af-ZA" sz="1500" dirty="0">
                <a:ea typeface="+mn-lt"/>
                <a:cs typeface="+mn-lt"/>
              </a:rPr>
              <a:t> </a:t>
            </a:r>
            <a:r>
              <a:rPr lang="af-ZA" sz="1500" dirty="0" err="1">
                <a:ea typeface="+mn-lt"/>
                <a:cs typeface="+mn-lt"/>
              </a:rPr>
              <a:t>оголошений</a:t>
            </a:r>
            <a:r>
              <a:rPr lang="af-ZA" sz="1500" dirty="0">
                <a:ea typeface="+mn-lt"/>
                <a:cs typeface="+mn-lt"/>
              </a:rPr>
              <a:t> </a:t>
            </a:r>
            <a:r>
              <a:rPr lang="af-ZA" sz="1500" dirty="0" err="1">
                <a:ea typeface="+mn-lt"/>
                <a:cs typeface="+mn-lt"/>
              </a:rPr>
              <a:t>або</a:t>
            </a:r>
            <a:r>
              <a:rPr lang="af-ZA" sz="1500" dirty="0">
                <a:ea typeface="+mn-lt"/>
                <a:cs typeface="+mn-lt"/>
              </a:rPr>
              <a:t> у </a:t>
            </a:r>
            <a:r>
              <a:rPr lang="af-ZA" sz="1500" dirty="0" err="1">
                <a:ea typeface="+mn-lt"/>
                <a:cs typeface="+mn-lt"/>
              </a:rPr>
              <a:t>похідному</a:t>
            </a:r>
            <a:r>
              <a:rPr lang="af-ZA" sz="1500" dirty="0">
                <a:ea typeface="+mn-lt"/>
                <a:cs typeface="+mn-lt"/>
              </a:rPr>
              <a:t>.</a:t>
            </a:r>
          </a:p>
          <a:p>
            <a:pPr marL="91440">
              <a:lnSpc>
                <a:spcPct val="100000"/>
              </a:lnSpc>
              <a:spcBef>
                <a:spcPts val="400"/>
              </a:spcBef>
            </a:pPr>
            <a:r>
              <a:rPr lang="af-ZA" sz="1500" dirty="0" err="1">
                <a:solidFill>
                  <a:schemeClr val="accent1"/>
                </a:solidFill>
                <a:ea typeface="+mn-lt"/>
                <a:cs typeface="+mn-lt"/>
              </a:rPr>
              <a:t>internal</a:t>
            </a:r>
            <a:r>
              <a:rPr lang="af-ZA" sz="1500" dirty="0">
                <a:solidFill>
                  <a:schemeClr val="accent1"/>
                </a:solidFill>
                <a:ea typeface="+mn-lt"/>
                <a:cs typeface="+mn-lt"/>
              </a:rPr>
              <a:t>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будь-яким</a:t>
            </a:r>
            <a:r>
              <a:rPr lang="af-ZA" sz="1500" dirty="0">
                <a:ea typeface="+mn-lt"/>
                <a:cs typeface="+mn-lt"/>
              </a:rPr>
              <a:t> </a:t>
            </a:r>
            <a:r>
              <a:rPr lang="af-ZA" sz="1500" dirty="0" err="1">
                <a:ea typeface="+mn-lt"/>
                <a:cs typeface="+mn-lt"/>
              </a:rPr>
              <a:t>кодом</a:t>
            </a:r>
            <a:r>
              <a:rPr lang="af-ZA" sz="1500" dirty="0">
                <a:ea typeface="+mn-lt"/>
                <a:cs typeface="+mn-lt"/>
              </a:rPr>
              <a:t> у </a:t>
            </a:r>
            <a:r>
              <a:rPr lang="af-ZA" sz="1500" dirty="0" err="1">
                <a:ea typeface="+mn-lt"/>
                <a:cs typeface="+mn-lt"/>
              </a:rPr>
              <a:t>тій</a:t>
            </a:r>
            <a:r>
              <a:rPr lang="af-ZA" sz="1500" dirty="0">
                <a:ea typeface="+mn-lt"/>
                <a:cs typeface="+mn-lt"/>
              </a:rPr>
              <a:t> </a:t>
            </a:r>
            <a:r>
              <a:rPr lang="af-ZA" sz="1500" dirty="0" err="1">
                <a:ea typeface="+mn-lt"/>
                <a:cs typeface="+mn-lt"/>
              </a:rPr>
              <a:t>же</a:t>
            </a:r>
            <a:r>
              <a:rPr lang="af-ZA" sz="1500" dirty="0">
                <a:ea typeface="+mn-lt"/>
                <a:cs typeface="+mn-lt"/>
              </a:rPr>
              <a:t> </a:t>
            </a:r>
            <a:r>
              <a:rPr lang="af-ZA" sz="1500" dirty="0" err="1">
                <a:ea typeface="+mn-lt"/>
                <a:cs typeface="+mn-lt"/>
              </a:rPr>
              <a:t>збірці</a:t>
            </a:r>
            <a:r>
              <a:rPr lang="af-ZA" sz="1500" dirty="0">
                <a:ea typeface="+mn-lt"/>
                <a:cs typeface="+mn-lt"/>
              </a:rPr>
              <a:t>, </a:t>
            </a:r>
            <a:r>
              <a:rPr lang="af-ZA" sz="1500" dirty="0" err="1">
                <a:ea typeface="+mn-lt"/>
                <a:cs typeface="+mn-lt"/>
              </a:rPr>
              <a:t>але</a:t>
            </a:r>
            <a:r>
              <a:rPr lang="af-ZA" sz="1500" dirty="0">
                <a:ea typeface="+mn-lt"/>
                <a:cs typeface="+mn-lt"/>
              </a:rPr>
              <a:t> </a:t>
            </a:r>
            <a:r>
              <a:rPr lang="af-ZA" sz="1500" dirty="0" err="1">
                <a:ea typeface="+mn-lt"/>
                <a:cs typeface="+mn-lt"/>
              </a:rPr>
              <a:t>не</a:t>
            </a:r>
            <a:r>
              <a:rPr lang="af-ZA" sz="1500" dirty="0">
                <a:ea typeface="+mn-lt"/>
                <a:cs typeface="+mn-lt"/>
              </a:rPr>
              <a:t> з </a:t>
            </a:r>
            <a:r>
              <a:rPr lang="af-ZA" sz="1500" dirty="0" err="1">
                <a:ea typeface="+mn-lt"/>
                <a:cs typeface="+mn-lt"/>
              </a:rPr>
              <a:t>іншої</a:t>
            </a:r>
            <a:r>
              <a:rPr lang="af-ZA" sz="1500" dirty="0">
                <a:ea typeface="+mn-lt"/>
                <a:cs typeface="+mn-lt"/>
              </a:rPr>
              <a:t> </a:t>
            </a:r>
            <a:r>
              <a:rPr lang="af-ZA" sz="1500" dirty="0" err="1">
                <a:ea typeface="+mn-lt"/>
                <a:cs typeface="+mn-lt"/>
              </a:rPr>
              <a:t>збірки</a:t>
            </a:r>
            <a:r>
              <a:rPr lang="af-ZA" sz="1500" dirty="0">
                <a:ea typeface="+mn-lt"/>
                <a:cs typeface="+mn-lt"/>
              </a:rPr>
              <a:t>.</a:t>
            </a:r>
          </a:p>
          <a:p>
            <a:pPr marL="91440">
              <a:lnSpc>
                <a:spcPct val="100000"/>
              </a:lnSpc>
              <a:spcBef>
                <a:spcPts val="400"/>
              </a:spcBef>
            </a:pPr>
            <a:r>
              <a:rPr lang="af-ZA" sz="1500" dirty="0" err="1">
                <a:solidFill>
                  <a:schemeClr val="accent1"/>
                </a:solidFill>
                <a:ea typeface="+mn-lt"/>
                <a:cs typeface="+mn-lt"/>
              </a:rPr>
              <a:t>protected</a:t>
            </a:r>
            <a:r>
              <a:rPr lang="af-ZA" sz="1500" dirty="0">
                <a:solidFill>
                  <a:schemeClr val="accent1"/>
                </a:solidFill>
                <a:ea typeface="+mn-lt"/>
                <a:cs typeface="+mn-lt"/>
              </a:rPr>
              <a:t> </a:t>
            </a:r>
            <a:r>
              <a:rPr lang="af-ZA" sz="1500" dirty="0" err="1">
                <a:solidFill>
                  <a:schemeClr val="accent1"/>
                </a:solidFill>
                <a:ea typeface="+mn-lt"/>
                <a:cs typeface="+mn-lt"/>
              </a:rPr>
              <a:t>internal</a:t>
            </a:r>
            <a:r>
              <a:rPr lang="af-ZA" sz="1500" dirty="0">
                <a:solidFill>
                  <a:schemeClr val="accent1"/>
                </a:solidFill>
                <a:ea typeface="+mn-lt"/>
                <a:cs typeface="+mn-lt"/>
              </a:rPr>
              <a:t>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будь-яким</a:t>
            </a:r>
            <a:r>
              <a:rPr lang="af-ZA" sz="1500" dirty="0">
                <a:ea typeface="+mn-lt"/>
                <a:cs typeface="+mn-lt"/>
              </a:rPr>
              <a:t> </a:t>
            </a:r>
            <a:r>
              <a:rPr lang="af-ZA" sz="1500" dirty="0" err="1">
                <a:ea typeface="+mn-lt"/>
                <a:cs typeface="+mn-lt"/>
              </a:rPr>
              <a:t>кодом</a:t>
            </a:r>
            <a:r>
              <a:rPr lang="af-ZA" sz="1500" dirty="0">
                <a:ea typeface="+mn-lt"/>
                <a:cs typeface="+mn-lt"/>
              </a:rPr>
              <a:t> у </a:t>
            </a:r>
            <a:r>
              <a:rPr lang="af-ZA" sz="1500" dirty="0" err="1">
                <a:ea typeface="+mn-lt"/>
                <a:cs typeface="+mn-lt"/>
              </a:rPr>
              <a:t>тій</a:t>
            </a:r>
            <a:r>
              <a:rPr lang="af-ZA" sz="1500" dirty="0">
                <a:ea typeface="+mn-lt"/>
                <a:cs typeface="+mn-lt"/>
              </a:rPr>
              <a:t> </a:t>
            </a:r>
            <a:r>
              <a:rPr lang="af-ZA" sz="1500" dirty="0" err="1">
                <a:ea typeface="+mn-lt"/>
                <a:cs typeface="+mn-lt"/>
              </a:rPr>
              <a:t>же</a:t>
            </a:r>
            <a:r>
              <a:rPr lang="af-ZA" sz="1500" dirty="0">
                <a:ea typeface="+mn-lt"/>
                <a:cs typeface="+mn-lt"/>
              </a:rPr>
              <a:t> </a:t>
            </a:r>
            <a:r>
              <a:rPr lang="af-ZA" sz="1500" dirty="0" err="1">
                <a:ea typeface="+mn-lt"/>
                <a:cs typeface="+mn-lt"/>
              </a:rPr>
              <a:t>збірці</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будь-якого</a:t>
            </a:r>
            <a:r>
              <a:rPr lang="af-ZA" sz="1500" dirty="0">
                <a:ea typeface="+mn-lt"/>
                <a:cs typeface="+mn-lt"/>
              </a:rPr>
              <a:t> </a:t>
            </a:r>
            <a:r>
              <a:rPr lang="af-ZA" sz="1500" dirty="0" err="1">
                <a:ea typeface="+mn-lt"/>
                <a:cs typeface="+mn-lt"/>
              </a:rPr>
              <a:t>похідного</a:t>
            </a:r>
            <a:r>
              <a:rPr lang="af-ZA" sz="1500" dirty="0">
                <a:ea typeface="+mn-lt"/>
                <a:cs typeface="+mn-lt"/>
              </a:rPr>
              <a:t> </a:t>
            </a:r>
            <a:r>
              <a:rPr lang="af-ZA" sz="1500" dirty="0" err="1">
                <a:ea typeface="+mn-lt"/>
                <a:cs typeface="+mn-lt"/>
              </a:rPr>
              <a:t>класу</a:t>
            </a:r>
            <a:r>
              <a:rPr lang="af-ZA" sz="1500" dirty="0">
                <a:ea typeface="+mn-lt"/>
                <a:cs typeface="+mn-lt"/>
              </a:rPr>
              <a:t> в </a:t>
            </a:r>
            <a:r>
              <a:rPr lang="af-ZA" sz="1500" dirty="0" err="1">
                <a:ea typeface="+mn-lt"/>
                <a:cs typeface="+mn-lt"/>
              </a:rPr>
              <a:t>іншій</a:t>
            </a:r>
            <a:r>
              <a:rPr lang="af-ZA" sz="1500" dirty="0">
                <a:ea typeface="+mn-lt"/>
                <a:cs typeface="+mn-lt"/>
              </a:rPr>
              <a:t> </a:t>
            </a:r>
            <a:r>
              <a:rPr lang="af-ZA" sz="1500" dirty="0" err="1">
                <a:ea typeface="+mn-lt"/>
                <a:cs typeface="+mn-lt"/>
              </a:rPr>
              <a:t>збірці</a:t>
            </a:r>
            <a:r>
              <a:rPr lang="af-ZA" sz="1500" dirty="0">
                <a:ea typeface="+mn-lt"/>
                <a:cs typeface="+mn-lt"/>
              </a:rPr>
              <a:t>.</a:t>
            </a:r>
          </a:p>
          <a:p>
            <a:pPr marL="91440">
              <a:lnSpc>
                <a:spcPct val="100000"/>
              </a:lnSpc>
              <a:spcBef>
                <a:spcPts val="400"/>
              </a:spcBef>
            </a:pPr>
            <a:r>
              <a:rPr lang="af-ZA" sz="1500" dirty="0">
                <a:solidFill>
                  <a:schemeClr val="accent1"/>
                </a:solidFill>
                <a:ea typeface="+mn-lt"/>
                <a:cs typeface="+mn-lt"/>
              </a:rPr>
              <a:t>private </a:t>
            </a:r>
            <a:r>
              <a:rPr lang="af-ZA" sz="1500" dirty="0" err="1">
                <a:solidFill>
                  <a:schemeClr val="accent1"/>
                </a:solidFill>
                <a:ea typeface="+mn-lt"/>
                <a:cs typeface="+mn-lt"/>
              </a:rPr>
              <a:t>protected</a:t>
            </a:r>
            <a:r>
              <a:rPr lang="af-ZA" sz="1500" dirty="0">
                <a:solidFill>
                  <a:schemeClr val="accent1"/>
                </a:solidFill>
                <a:ea typeface="+mn-lt"/>
                <a:cs typeface="+mn-lt"/>
              </a:rPr>
              <a:t>       </a:t>
            </a:r>
            <a:r>
              <a:rPr lang="af-ZA" sz="1500" dirty="0" err="1">
                <a:ea typeface="+mn-lt"/>
                <a:cs typeface="+mn-lt"/>
              </a:rPr>
              <a:t>Тип</a:t>
            </a:r>
            <a:r>
              <a:rPr lang="af-ZA" sz="1500" dirty="0">
                <a:ea typeface="+mn-lt"/>
                <a:cs typeface="+mn-lt"/>
              </a:rPr>
              <a:t> </a:t>
            </a:r>
            <a:r>
              <a:rPr lang="af-ZA" sz="1500" dirty="0" err="1">
                <a:ea typeface="+mn-lt"/>
                <a:cs typeface="+mn-lt"/>
              </a:rPr>
              <a:t>або</a:t>
            </a:r>
            <a:r>
              <a:rPr lang="af-ZA" sz="1500" dirty="0">
                <a:ea typeface="+mn-lt"/>
                <a:cs typeface="+mn-lt"/>
              </a:rPr>
              <a:t> </a:t>
            </a:r>
            <a:r>
              <a:rPr lang="af-ZA" sz="1500" dirty="0" err="1">
                <a:ea typeface="+mn-lt"/>
                <a:cs typeface="+mn-lt"/>
              </a:rPr>
              <a:t>член</a:t>
            </a:r>
            <a:r>
              <a:rPr lang="af-ZA" sz="1500" dirty="0">
                <a:ea typeface="+mn-lt"/>
                <a:cs typeface="+mn-lt"/>
              </a:rPr>
              <a:t> є </a:t>
            </a:r>
            <a:r>
              <a:rPr lang="af-ZA" sz="1500" dirty="0" err="1">
                <a:ea typeface="+mn-lt"/>
                <a:cs typeface="+mn-lt"/>
              </a:rPr>
              <a:t>доступний</a:t>
            </a:r>
            <a:r>
              <a:rPr lang="af-ZA" sz="1500" dirty="0">
                <a:ea typeface="+mn-lt"/>
                <a:cs typeface="+mn-lt"/>
              </a:rPr>
              <a:t> </a:t>
            </a:r>
            <a:r>
              <a:rPr lang="af-ZA" sz="1500" dirty="0" err="1">
                <a:ea typeface="+mn-lt"/>
                <a:cs typeface="+mn-lt"/>
              </a:rPr>
              <a:t>кодом</a:t>
            </a:r>
            <a:r>
              <a:rPr lang="af-ZA" sz="1500" dirty="0">
                <a:ea typeface="+mn-lt"/>
                <a:cs typeface="+mn-lt"/>
              </a:rPr>
              <a:t> у </a:t>
            </a:r>
            <a:r>
              <a:rPr lang="af-ZA" sz="1500" dirty="0" err="1">
                <a:ea typeface="+mn-lt"/>
                <a:cs typeface="+mn-lt"/>
              </a:rPr>
              <a:t>тому</a:t>
            </a:r>
            <a:r>
              <a:rPr lang="af-ZA" sz="1500" dirty="0">
                <a:ea typeface="+mn-lt"/>
                <a:cs typeface="+mn-lt"/>
              </a:rPr>
              <a:t> ж </a:t>
            </a:r>
            <a:r>
              <a:rPr lang="af-ZA" sz="1500" dirty="0" err="1">
                <a:ea typeface="+mn-lt"/>
                <a:cs typeface="+mn-lt"/>
              </a:rPr>
              <a:t>класі</a:t>
            </a:r>
            <a:r>
              <a:rPr lang="af-ZA" sz="1500" dirty="0">
                <a:ea typeface="+mn-lt"/>
                <a:cs typeface="+mn-lt"/>
              </a:rPr>
              <a:t> </a:t>
            </a:r>
            <a:r>
              <a:rPr lang="af-ZA" sz="1500" dirty="0" err="1">
                <a:ea typeface="+mn-lt"/>
                <a:cs typeface="+mn-lt"/>
              </a:rPr>
              <a:t>або</a:t>
            </a:r>
            <a:r>
              <a:rPr lang="af-ZA" sz="1500" dirty="0">
                <a:ea typeface="+mn-lt"/>
                <a:cs typeface="+mn-lt"/>
              </a:rPr>
              <a:t> у </a:t>
            </a:r>
            <a:r>
              <a:rPr lang="af-ZA" sz="1500" dirty="0" err="1">
                <a:ea typeface="+mn-lt"/>
                <a:cs typeface="+mn-lt"/>
              </a:rPr>
              <a:t>похідному</a:t>
            </a:r>
            <a:r>
              <a:rPr lang="af-ZA" sz="1500" dirty="0">
                <a:ea typeface="+mn-lt"/>
                <a:cs typeface="+mn-lt"/>
              </a:rPr>
              <a:t> </a:t>
            </a:r>
            <a:r>
              <a:rPr lang="af-ZA" sz="1500" dirty="0" err="1">
                <a:ea typeface="+mn-lt"/>
                <a:cs typeface="+mn-lt"/>
              </a:rPr>
              <a:t>класі</a:t>
            </a:r>
            <a:r>
              <a:rPr lang="af-ZA" sz="1500" dirty="0">
                <a:ea typeface="+mn-lt"/>
                <a:cs typeface="+mn-lt"/>
              </a:rPr>
              <a:t>, </a:t>
            </a:r>
            <a:r>
              <a:rPr lang="af-ZA" sz="1500" dirty="0" err="1">
                <a:ea typeface="+mn-lt"/>
                <a:cs typeface="+mn-lt"/>
              </a:rPr>
              <a:t>але</a:t>
            </a:r>
            <a:r>
              <a:rPr lang="af-ZA" sz="1500" dirty="0">
                <a:ea typeface="+mn-lt"/>
                <a:cs typeface="+mn-lt"/>
              </a:rPr>
              <a:t> у </a:t>
            </a:r>
            <a:r>
              <a:rPr lang="af-ZA" sz="1500" dirty="0" err="1">
                <a:ea typeface="+mn-lt"/>
                <a:cs typeface="+mn-lt"/>
              </a:rPr>
              <a:t>збірці</a:t>
            </a:r>
            <a:r>
              <a:rPr lang="af-ZA" sz="1500" dirty="0">
                <a:ea typeface="+mn-lt"/>
                <a:cs typeface="+mn-lt"/>
              </a:rPr>
              <a:t> </a:t>
            </a:r>
            <a:r>
              <a:rPr lang="af-ZA" sz="1500" dirty="0" err="1">
                <a:ea typeface="+mn-lt"/>
                <a:cs typeface="+mn-lt"/>
              </a:rPr>
              <a:t>базового</a:t>
            </a:r>
            <a:r>
              <a:rPr lang="af-ZA" sz="1500" dirty="0">
                <a:ea typeface="+mn-lt"/>
                <a:cs typeface="+mn-lt"/>
              </a:rPr>
              <a:t> </a:t>
            </a:r>
            <a:r>
              <a:rPr lang="af-ZA" sz="1500" dirty="0" err="1">
                <a:ea typeface="+mn-lt"/>
                <a:cs typeface="+mn-lt"/>
              </a:rPr>
              <a:t>класу</a:t>
            </a:r>
            <a:r>
              <a:rPr lang="af-ZA" sz="1500" dirty="0">
                <a:ea typeface="+mn-lt"/>
                <a:cs typeface="+mn-lt"/>
              </a:rPr>
              <a:t>.</a:t>
            </a:r>
          </a:p>
          <a:p>
            <a:endParaRPr lang="uk-UA" sz="2000">
              <a:cs typeface="Calibri"/>
            </a:endParaRPr>
          </a:p>
        </p:txBody>
      </p:sp>
      <p:pic>
        <p:nvPicPr>
          <p:cNvPr id="4" name="Рисунок 4">
            <a:extLst>
              <a:ext uri="{FF2B5EF4-FFF2-40B4-BE49-F238E27FC236}">
                <a16:creationId xmlns:a16="http://schemas.microsoft.com/office/drawing/2014/main" id="{929B1B4C-D0BA-4A2F-8790-0CC81B8B3C25}"/>
              </a:ext>
            </a:extLst>
          </p:cNvPr>
          <p:cNvPicPr>
            <a:picLocks noChangeAspect="1"/>
          </p:cNvPicPr>
          <p:nvPr/>
        </p:nvPicPr>
        <p:blipFill>
          <a:blip r:embed="rId2"/>
          <a:stretch>
            <a:fillRect/>
          </a:stretch>
        </p:blipFill>
        <p:spPr>
          <a:xfrm>
            <a:off x="10559705" y="262352"/>
            <a:ext cx="796373" cy="750819"/>
          </a:xfrm>
          <a:prstGeom prst="rect">
            <a:avLst/>
          </a:prstGeom>
        </p:spPr>
      </p:pic>
      <p:pic>
        <p:nvPicPr>
          <p:cNvPr id="5" name="Рисунок 5">
            <a:extLst>
              <a:ext uri="{FF2B5EF4-FFF2-40B4-BE49-F238E27FC236}">
                <a16:creationId xmlns:a16="http://schemas.microsoft.com/office/drawing/2014/main" id="{AC00330B-766A-4108-B92B-4D80DAC7B6CA}"/>
              </a:ext>
            </a:extLst>
          </p:cNvPr>
          <p:cNvPicPr>
            <a:picLocks noChangeAspect="1"/>
          </p:cNvPicPr>
          <p:nvPr/>
        </p:nvPicPr>
        <p:blipFill>
          <a:blip r:embed="rId3"/>
          <a:stretch>
            <a:fillRect/>
          </a:stretch>
        </p:blipFill>
        <p:spPr>
          <a:xfrm>
            <a:off x="834887" y="4892744"/>
            <a:ext cx="2015987" cy="1553404"/>
          </a:xfrm>
          <a:prstGeom prst="rect">
            <a:avLst/>
          </a:prstGeom>
        </p:spPr>
      </p:pic>
      <p:pic>
        <p:nvPicPr>
          <p:cNvPr id="6" name="Рисунок 6">
            <a:extLst>
              <a:ext uri="{FF2B5EF4-FFF2-40B4-BE49-F238E27FC236}">
                <a16:creationId xmlns:a16="http://schemas.microsoft.com/office/drawing/2014/main" id="{A0750C7B-44BA-42DE-828E-BD884537084E}"/>
              </a:ext>
            </a:extLst>
          </p:cNvPr>
          <p:cNvPicPr>
            <a:picLocks noChangeAspect="1"/>
          </p:cNvPicPr>
          <p:nvPr/>
        </p:nvPicPr>
        <p:blipFill>
          <a:blip r:embed="rId4"/>
          <a:stretch>
            <a:fillRect/>
          </a:stretch>
        </p:blipFill>
        <p:spPr>
          <a:xfrm>
            <a:off x="9644269" y="4894666"/>
            <a:ext cx="1707874" cy="1582691"/>
          </a:xfrm>
          <a:prstGeom prst="rect">
            <a:avLst/>
          </a:prstGeom>
        </p:spPr>
      </p:pic>
    </p:spTree>
    <p:extLst>
      <p:ext uri="{BB962C8B-B14F-4D97-AF65-F5344CB8AC3E}">
        <p14:creationId xmlns:p14="http://schemas.microsoft.com/office/powerpoint/2010/main" val="261728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2ACC28-C745-44EF-8DF0-4819E469E73A}"/>
              </a:ext>
            </a:extLst>
          </p:cNvPr>
          <p:cNvSpPr>
            <a:spLocks noGrp="1"/>
          </p:cNvSpPr>
          <p:nvPr>
            <p:ph type="title"/>
          </p:nvPr>
        </p:nvSpPr>
        <p:spPr>
          <a:xfrm>
            <a:off x="838200" y="365125"/>
            <a:ext cx="10515600" cy="595989"/>
          </a:xfrm>
        </p:spPr>
        <p:txBody>
          <a:bodyPr/>
          <a:lstStyle/>
          <a:p>
            <a:r>
              <a:rPr lang="uk-UA" sz="3200">
                <a:latin typeface="Calibri"/>
                <a:cs typeface="Calibri"/>
              </a:rPr>
              <a:t>Переваги / </a:t>
            </a:r>
            <a:r>
              <a:rPr lang="uk-UA" sz="3200" err="1">
                <a:latin typeface="Calibri"/>
                <a:cs typeface="Calibri"/>
              </a:rPr>
              <a:t>Advantages</a:t>
            </a:r>
            <a:r>
              <a:rPr lang="uk-UA" sz="3200">
                <a:latin typeface="Calibri"/>
                <a:cs typeface="Calibri"/>
              </a:rPr>
              <a:t> </a:t>
            </a:r>
            <a:endParaRPr lang="uk-UA" sz="3200">
              <a:ea typeface="+mj-lt"/>
              <a:cs typeface="+mj-lt"/>
            </a:endParaRPr>
          </a:p>
        </p:txBody>
      </p:sp>
      <p:sp>
        <p:nvSpPr>
          <p:cNvPr id="3" name="Місце для вмісту 2">
            <a:extLst>
              <a:ext uri="{FF2B5EF4-FFF2-40B4-BE49-F238E27FC236}">
                <a16:creationId xmlns:a16="http://schemas.microsoft.com/office/drawing/2014/main" id="{AABA845C-E349-4711-999A-A3952524A2E0}"/>
              </a:ext>
            </a:extLst>
          </p:cNvPr>
          <p:cNvSpPr>
            <a:spLocks noGrp="1"/>
          </p:cNvSpPr>
          <p:nvPr>
            <p:ph idx="1"/>
          </p:nvPr>
        </p:nvSpPr>
        <p:spPr>
          <a:xfrm>
            <a:off x="838200" y="1260629"/>
            <a:ext cx="10316818" cy="4916334"/>
          </a:xfrm>
        </p:spPr>
        <p:txBody>
          <a:bodyPr vert="horz" lIns="91440" tIns="45720" rIns="91440" bIns="45720" rtlCol="0" anchor="t">
            <a:normAutofit/>
          </a:bodyPr>
          <a:lstStyle/>
          <a:p>
            <a:pPr marL="274320" indent="-274320">
              <a:spcBef>
                <a:spcPts val="300"/>
              </a:spcBef>
            </a:pPr>
            <a:r>
              <a:rPr lang="uk-UA" sz="1800" i="1" dirty="0">
                <a:highlight>
                  <a:srgbClr val="FFFF00"/>
                </a:highlight>
                <a:ea typeface="+mn-lt"/>
                <a:cs typeface="+mn-lt"/>
              </a:rPr>
              <a:t>Приховування даних </a:t>
            </a:r>
            <a:endParaRPr lang="uk-UA" i="1" dirty="0">
              <a:highlight>
                <a:srgbClr val="FFFF00"/>
              </a:highlight>
              <a:cs typeface="Calibri" panose="020F0502020204030204"/>
            </a:endParaRPr>
          </a:p>
          <a:p>
            <a:pPr marL="274320" indent="0">
              <a:buNone/>
            </a:pPr>
            <a:r>
              <a:rPr lang="uk-UA" sz="1800" dirty="0">
                <a:ea typeface="+mn-lt"/>
                <a:cs typeface="+mn-lt"/>
              </a:rPr>
              <a:t>Користувач не матиме уявлення про внутрішню реалізацію класу. </a:t>
            </a:r>
            <a:endParaRPr lang="uk-UA" dirty="0">
              <a:cs typeface="Calibri" panose="020F0502020204030204"/>
            </a:endParaRPr>
          </a:p>
          <a:p>
            <a:pPr marL="274320" indent="0">
              <a:spcBef>
                <a:spcPts val="300"/>
              </a:spcBef>
              <a:buNone/>
            </a:pPr>
            <a:r>
              <a:rPr lang="uk-UA" sz="1800" dirty="0">
                <a:ea typeface="+mn-lt"/>
                <a:cs typeface="+mn-lt"/>
              </a:rPr>
              <a:t>Таким чином наша система є більш захищена, оскільки користувач не може </a:t>
            </a:r>
            <a:r>
              <a:rPr lang="uk-UA" sz="1800" dirty="0" err="1">
                <a:ea typeface="+mn-lt"/>
                <a:cs typeface="+mn-lt"/>
              </a:rPr>
              <a:t>внести</a:t>
            </a:r>
            <a:r>
              <a:rPr lang="uk-UA" sz="1800" dirty="0">
                <a:ea typeface="+mn-lt"/>
                <a:cs typeface="+mn-lt"/>
              </a:rPr>
              <a:t> некоректні дані. </a:t>
            </a:r>
            <a:endParaRPr lang="uk-UA" sz="1800" dirty="0">
              <a:cs typeface="Calibri"/>
            </a:endParaRPr>
          </a:p>
          <a:p>
            <a:pPr marL="274320" indent="-274320"/>
            <a:r>
              <a:rPr lang="uk-UA" sz="1800" i="1" dirty="0">
                <a:highlight>
                  <a:srgbClr val="FFFF00"/>
                </a:highlight>
                <a:ea typeface="+mn-lt"/>
                <a:cs typeface="+mn-lt"/>
              </a:rPr>
              <a:t>Підвищена гнучкість</a:t>
            </a:r>
          </a:p>
          <a:p>
            <a:pPr marL="274320" indent="0">
              <a:buNone/>
            </a:pPr>
            <a:r>
              <a:rPr lang="uk-UA" sz="1800" dirty="0">
                <a:ea typeface="+mn-lt"/>
                <a:cs typeface="+mn-lt"/>
              </a:rPr>
              <a:t>Ми можемо зробити поля класу, як лише для читання, так і лише для запису, залежно від наших вимог. Якщо ми хочемо зробити поля лише для читання, то в коді нам слід використовувати лише </a:t>
            </a:r>
            <a:r>
              <a:rPr lang="uk-UA" sz="1800" i="1" dirty="0" err="1">
                <a:ea typeface="+mn-lt"/>
                <a:cs typeface="+mn-lt"/>
              </a:rPr>
              <a:t>get</a:t>
            </a:r>
            <a:r>
              <a:rPr lang="uk-UA" sz="1800" i="1" dirty="0">
                <a:ea typeface="+mn-lt"/>
                <a:cs typeface="+mn-lt"/>
              </a:rPr>
              <a:t> </a:t>
            </a:r>
            <a:r>
              <a:rPr lang="uk-UA" sz="1800" i="1" dirty="0" err="1">
                <a:ea typeface="+mn-lt"/>
                <a:cs typeface="+mn-lt"/>
              </a:rPr>
              <a:t>accessor</a:t>
            </a:r>
            <a:r>
              <a:rPr lang="uk-UA" sz="1800" dirty="0">
                <a:ea typeface="+mn-lt"/>
                <a:cs typeface="+mn-lt"/>
              </a:rPr>
              <a:t>. Якщо ми хочемо зробити поля лише для запису, тоді нам потрібно використовувати лише </a:t>
            </a:r>
            <a:r>
              <a:rPr lang="uk-UA" sz="1800" i="1" dirty="0" err="1">
                <a:ea typeface="+mn-lt"/>
                <a:cs typeface="+mn-lt"/>
              </a:rPr>
              <a:t>set</a:t>
            </a:r>
            <a:r>
              <a:rPr lang="uk-UA" sz="1800" i="1" dirty="0">
                <a:ea typeface="+mn-lt"/>
                <a:cs typeface="+mn-lt"/>
              </a:rPr>
              <a:t> </a:t>
            </a:r>
            <a:r>
              <a:rPr lang="uk-UA" sz="1800" i="1" dirty="0" err="1">
                <a:ea typeface="+mn-lt"/>
                <a:cs typeface="+mn-lt"/>
              </a:rPr>
              <a:t>accessor</a:t>
            </a:r>
            <a:r>
              <a:rPr lang="uk-UA" sz="1800" dirty="0">
                <a:ea typeface="+mn-lt"/>
                <a:cs typeface="+mn-lt"/>
              </a:rPr>
              <a:t>.</a:t>
            </a:r>
            <a:endParaRPr lang="uk-UA" sz="1800">
              <a:cs typeface="Calibri"/>
            </a:endParaRPr>
          </a:p>
          <a:p>
            <a:pPr marL="274320" indent="-274320"/>
            <a:r>
              <a:rPr lang="uk-UA" sz="1800" i="1" dirty="0">
                <a:highlight>
                  <a:srgbClr val="FFFF00"/>
                </a:highlight>
                <a:ea typeface="+mn-lt"/>
                <a:cs typeface="+mn-lt"/>
              </a:rPr>
              <a:t>Повторне використання та Розширення коду</a:t>
            </a:r>
          </a:p>
          <a:p>
            <a:pPr marL="274320" indent="0">
              <a:buNone/>
            </a:pPr>
            <a:r>
              <a:rPr lang="uk-UA" sz="1800" dirty="0">
                <a:ea typeface="+mn-lt"/>
                <a:cs typeface="+mn-lt"/>
              </a:rPr>
              <a:t>Інкапсуляція також покращує повторне використання та дозволяє легко змінювати код під час нових вимог. Оскільки усі приховані члени містяться лише в одному місці і їхнє використання є обмеженим.</a:t>
            </a:r>
            <a:endParaRPr lang="uk-UA" sz="1800" dirty="0">
              <a:cs typeface="Calibri"/>
            </a:endParaRPr>
          </a:p>
          <a:p>
            <a:pPr marL="274320" indent="0">
              <a:spcBef>
                <a:spcPts val="300"/>
              </a:spcBef>
              <a:buNone/>
            </a:pPr>
            <a:endParaRPr lang="uk-UA" sz="1800" dirty="0">
              <a:cs typeface="Calibri"/>
            </a:endParaRPr>
          </a:p>
        </p:txBody>
      </p:sp>
      <p:pic>
        <p:nvPicPr>
          <p:cNvPr id="5" name="Рисунок 6" descr="Зображення, що містить дзеркало&#10;&#10;Опис створено автоматично">
            <a:extLst>
              <a:ext uri="{FF2B5EF4-FFF2-40B4-BE49-F238E27FC236}">
                <a16:creationId xmlns:a16="http://schemas.microsoft.com/office/drawing/2014/main" id="{76262C92-DD1E-44DC-8D03-40DCF3EFE659}"/>
              </a:ext>
            </a:extLst>
          </p:cNvPr>
          <p:cNvPicPr>
            <a:picLocks noChangeAspect="1"/>
          </p:cNvPicPr>
          <p:nvPr/>
        </p:nvPicPr>
        <p:blipFill>
          <a:blip r:embed="rId2"/>
          <a:stretch>
            <a:fillRect/>
          </a:stretch>
        </p:blipFill>
        <p:spPr>
          <a:xfrm>
            <a:off x="839857" y="5411854"/>
            <a:ext cx="1053549" cy="1053549"/>
          </a:xfrm>
          <a:prstGeom prst="rect">
            <a:avLst/>
          </a:prstGeom>
        </p:spPr>
      </p:pic>
      <p:pic>
        <p:nvPicPr>
          <p:cNvPr id="6" name="Рисунок 6" descr="Зображення, що містить малювання, ніж&#10;&#10;Опис створено автоматично">
            <a:extLst>
              <a:ext uri="{FF2B5EF4-FFF2-40B4-BE49-F238E27FC236}">
                <a16:creationId xmlns:a16="http://schemas.microsoft.com/office/drawing/2014/main" id="{3ADCE239-C6AA-436F-B236-9B843ED9C15B}"/>
              </a:ext>
            </a:extLst>
          </p:cNvPr>
          <p:cNvPicPr>
            <a:picLocks noChangeAspect="1"/>
          </p:cNvPicPr>
          <p:nvPr/>
        </p:nvPicPr>
        <p:blipFill>
          <a:blip r:embed="rId3"/>
          <a:stretch>
            <a:fillRect/>
          </a:stretch>
        </p:blipFill>
        <p:spPr>
          <a:xfrm>
            <a:off x="10063370" y="337102"/>
            <a:ext cx="1325218" cy="559905"/>
          </a:xfrm>
          <a:prstGeom prst="rect">
            <a:avLst/>
          </a:prstGeom>
        </p:spPr>
      </p:pic>
    </p:spTree>
    <p:extLst>
      <p:ext uri="{BB962C8B-B14F-4D97-AF65-F5344CB8AC3E}">
        <p14:creationId xmlns:p14="http://schemas.microsoft.com/office/powerpoint/2010/main" val="1956031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04CDB8-2C75-4E82-B6C9-D3E197CD231C}"/>
              </a:ext>
            </a:extLst>
          </p:cNvPr>
          <p:cNvSpPr>
            <a:spLocks noGrp="1"/>
          </p:cNvSpPr>
          <p:nvPr>
            <p:ph type="title"/>
          </p:nvPr>
        </p:nvSpPr>
        <p:spPr>
          <a:xfrm>
            <a:off x="838200" y="365125"/>
            <a:ext cx="10515600" cy="552190"/>
          </a:xfrm>
        </p:spPr>
        <p:txBody>
          <a:bodyPr>
            <a:normAutofit/>
          </a:bodyPr>
          <a:lstStyle/>
          <a:p>
            <a:r>
              <a:rPr lang="uk-UA" sz="3200" dirty="0">
                <a:latin typeface="Calibri"/>
                <a:ea typeface="+mj-lt"/>
                <a:cs typeface="+mj-lt"/>
              </a:rPr>
              <a:t>Поліморфізм / </a:t>
            </a:r>
            <a:r>
              <a:rPr lang="uk-UA" sz="3200" dirty="0" err="1">
                <a:latin typeface="Calibri"/>
                <a:ea typeface="+mj-lt"/>
                <a:cs typeface="+mj-lt"/>
              </a:rPr>
              <a:t>Polimorphism</a:t>
            </a:r>
          </a:p>
        </p:txBody>
      </p:sp>
      <p:sp>
        <p:nvSpPr>
          <p:cNvPr id="3" name="Місце для вмісту 2">
            <a:extLst>
              <a:ext uri="{FF2B5EF4-FFF2-40B4-BE49-F238E27FC236}">
                <a16:creationId xmlns:a16="http://schemas.microsoft.com/office/drawing/2014/main" id="{30B6CF61-9D02-4ACF-8252-C83AB8D2F7C4}"/>
              </a:ext>
            </a:extLst>
          </p:cNvPr>
          <p:cNvSpPr>
            <a:spLocks noGrp="1"/>
          </p:cNvSpPr>
          <p:nvPr>
            <p:ph idx="1"/>
          </p:nvPr>
        </p:nvSpPr>
        <p:spPr>
          <a:xfrm>
            <a:off x="870974" y="1237114"/>
            <a:ext cx="10515600" cy="4218817"/>
          </a:xfrm>
        </p:spPr>
        <p:txBody>
          <a:bodyPr vert="horz" lIns="91440" tIns="45720" rIns="91440" bIns="45720" rtlCol="0" anchor="t">
            <a:normAutofit/>
          </a:bodyPr>
          <a:lstStyle/>
          <a:p>
            <a:pPr>
              <a:buNone/>
            </a:pPr>
            <a:r>
              <a:rPr lang="uk-UA" sz="1800" dirty="0">
                <a:ea typeface="+mn-lt"/>
                <a:cs typeface="+mn-lt"/>
              </a:rPr>
              <a:t>Поліморфізм - можливість об'єктів з однаковою специфікацією мати різну реалізацію.</a:t>
            </a:r>
          </a:p>
          <a:p>
            <a:pPr>
              <a:buNone/>
            </a:pPr>
            <a:endParaRPr lang="uk-UA" sz="1800" dirty="0">
              <a:cs typeface="Calibri"/>
            </a:endParaRPr>
          </a:p>
          <a:p>
            <a:pPr>
              <a:buNone/>
            </a:pPr>
            <a:r>
              <a:rPr lang="uk-UA" sz="1800" dirty="0">
                <a:ea typeface="+mn-lt"/>
                <a:cs typeface="+mn-lt"/>
              </a:rPr>
              <a:t>Форми поліморфізму:</a:t>
            </a:r>
          </a:p>
          <a:p>
            <a:r>
              <a:rPr lang="uk-UA" sz="1800" dirty="0">
                <a:ea typeface="+mn-lt"/>
                <a:cs typeface="+mn-lt"/>
              </a:rPr>
              <a:t>використання віртуальних членів (</a:t>
            </a:r>
            <a:r>
              <a:rPr lang="uk-UA" sz="1800" dirty="0" err="1">
                <a:ea typeface="+mn-lt"/>
                <a:cs typeface="+mn-lt"/>
              </a:rPr>
              <a:t>перевизначення</a:t>
            </a:r>
            <a:r>
              <a:rPr lang="uk-UA" sz="1800" dirty="0">
                <a:ea typeface="+mn-lt"/>
                <a:cs typeface="+mn-lt"/>
              </a:rPr>
              <a:t> </a:t>
            </a:r>
            <a:r>
              <a:rPr lang="uk-UA" sz="1800" dirty="0" err="1">
                <a:solidFill>
                  <a:schemeClr val="accent1"/>
                </a:solidFill>
                <a:ea typeface="+mn-lt"/>
                <a:cs typeface="+mn-lt"/>
              </a:rPr>
              <a:t>virtual</a:t>
            </a:r>
            <a:r>
              <a:rPr lang="uk-UA" sz="1800" dirty="0">
                <a:solidFill>
                  <a:schemeClr val="accent1"/>
                </a:solidFill>
                <a:ea typeface="+mn-lt"/>
                <a:cs typeface="+mn-lt"/>
              </a:rPr>
              <a:t> </a:t>
            </a:r>
            <a:r>
              <a:rPr lang="uk-UA" sz="1800" dirty="0">
                <a:ea typeface="+mn-lt"/>
                <a:cs typeface="+mn-lt"/>
              </a:rPr>
              <a:t>/ </a:t>
            </a:r>
            <a:r>
              <a:rPr lang="uk-UA" sz="1800" dirty="0" err="1">
                <a:solidFill>
                  <a:schemeClr val="accent1"/>
                </a:solidFill>
                <a:ea typeface="+mn-lt"/>
                <a:cs typeface="+mn-lt"/>
              </a:rPr>
              <a:t>override</a:t>
            </a:r>
            <a:r>
              <a:rPr lang="uk-UA" sz="1800" dirty="0">
                <a:ea typeface="+mn-lt"/>
                <a:cs typeface="+mn-lt"/>
              </a:rPr>
              <a:t>).</a:t>
            </a:r>
            <a:endParaRPr lang="uk-UA" sz="1800" dirty="0">
              <a:cs typeface="Calibri" panose="020F0502020204030204"/>
            </a:endParaRPr>
          </a:p>
          <a:p>
            <a:r>
              <a:rPr lang="uk-UA" sz="1800" dirty="0">
                <a:ea typeface="+mn-lt"/>
                <a:cs typeface="+mn-lt"/>
              </a:rPr>
              <a:t>приведення типів.</a:t>
            </a:r>
          </a:p>
          <a:p>
            <a:r>
              <a:rPr lang="uk-UA" sz="1800" dirty="0">
                <a:cs typeface="Calibri" panose="020F0502020204030204"/>
              </a:rPr>
              <a:t>перевантаження методів</a:t>
            </a:r>
          </a:p>
        </p:txBody>
      </p:sp>
      <p:pic>
        <p:nvPicPr>
          <p:cNvPr id="4" name="Рисунок 4">
            <a:extLst>
              <a:ext uri="{FF2B5EF4-FFF2-40B4-BE49-F238E27FC236}">
                <a16:creationId xmlns:a16="http://schemas.microsoft.com/office/drawing/2014/main" id="{053BBCD8-1FF5-447C-B0CC-AD3F806D3D32}"/>
              </a:ext>
            </a:extLst>
          </p:cNvPr>
          <p:cNvPicPr>
            <a:picLocks noChangeAspect="1"/>
          </p:cNvPicPr>
          <p:nvPr/>
        </p:nvPicPr>
        <p:blipFill>
          <a:blip r:embed="rId2"/>
          <a:stretch>
            <a:fillRect/>
          </a:stretch>
        </p:blipFill>
        <p:spPr>
          <a:xfrm>
            <a:off x="872987" y="4777823"/>
            <a:ext cx="2743200" cy="1543050"/>
          </a:xfrm>
          <a:prstGeom prst="rect">
            <a:avLst/>
          </a:prstGeom>
        </p:spPr>
      </p:pic>
      <p:pic>
        <p:nvPicPr>
          <p:cNvPr id="6" name="Рисунок 6">
            <a:extLst>
              <a:ext uri="{FF2B5EF4-FFF2-40B4-BE49-F238E27FC236}">
                <a16:creationId xmlns:a16="http://schemas.microsoft.com/office/drawing/2014/main" id="{CD18E899-33AD-46A2-AEA4-EC23AB054DAA}"/>
              </a:ext>
            </a:extLst>
          </p:cNvPr>
          <p:cNvPicPr>
            <a:picLocks noChangeAspect="1"/>
          </p:cNvPicPr>
          <p:nvPr/>
        </p:nvPicPr>
        <p:blipFill>
          <a:blip r:embed="rId3"/>
          <a:stretch>
            <a:fillRect/>
          </a:stretch>
        </p:blipFill>
        <p:spPr>
          <a:xfrm>
            <a:off x="8608943" y="4782597"/>
            <a:ext cx="2743200" cy="1516935"/>
          </a:xfrm>
          <a:prstGeom prst="rect">
            <a:avLst/>
          </a:prstGeom>
        </p:spPr>
      </p:pic>
      <p:pic>
        <p:nvPicPr>
          <p:cNvPr id="7" name="Рисунок 7">
            <a:extLst>
              <a:ext uri="{FF2B5EF4-FFF2-40B4-BE49-F238E27FC236}">
                <a16:creationId xmlns:a16="http://schemas.microsoft.com/office/drawing/2014/main" id="{407BEE31-F85C-4194-B04C-DF41EECF5696}"/>
              </a:ext>
            </a:extLst>
          </p:cNvPr>
          <p:cNvPicPr>
            <a:picLocks noChangeAspect="1"/>
          </p:cNvPicPr>
          <p:nvPr/>
        </p:nvPicPr>
        <p:blipFill>
          <a:blip r:embed="rId4"/>
          <a:stretch>
            <a:fillRect/>
          </a:stretch>
        </p:blipFill>
        <p:spPr>
          <a:xfrm>
            <a:off x="10654956" y="272495"/>
            <a:ext cx="696983" cy="647702"/>
          </a:xfrm>
          <a:prstGeom prst="rect">
            <a:avLst/>
          </a:prstGeom>
        </p:spPr>
      </p:pic>
    </p:spTree>
    <p:extLst>
      <p:ext uri="{BB962C8B-B14F-4D97-AF65-F5344CB8AC3E}">
        <p14:creationId xmlns:p14="http://schemas.microsoft.com/office/powerpoint/2010/main" val="3552455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63558-F4B5-482E-B2C8-C0BC9D4D4C52}"/>
              </a:ext>
            </a:extLst>
          </p:cNvPr>
          <p:cNvSpPr>
            <a:spLocks noGrp="1"/>
          </p:cNvSpPr>
          <p:nvPr>
            <p:ph type="title"/>
          </p:nvPr>
        </p:nvSpPr>
        <p:spPr>
          <a:xfrm>
            <a:off x="838200" y="274017"/>
            <a:ext cx="10515600" cy="698010"/>
          </a:xfrm>
        </p:spPr>
        <p:txBody>
          <a:bodyPr>
            <a:normAutofit/>
          </a:bodyPr>
          <a:lstStyle/>
          <a:p>
            <a:r>
              <a:rPr lang="uk-UA" sz="3200">
                <a:latin typeface="Calibri"/>
                <a:cs typeface="Calibri"/>
              </a:rPr>
              <a:t>Ключові слова virtual / override</a:t>
            </a:r>
            <a:endParaRPr lang="uk-UA" sz="3200">
              <a:cs typeface="Calibri Light"/>
            </a:endParaRPr>
          </a:p>
        </p:txBody>
      </p:sp>
      <p:sp>
        <p:nvSpPr>
          <p:cNvPr id="3" name="Content Placeholder 2">
            <a:extLst>
              <a:ext uri="{FF2B5EF4-FFF2-40B4-BE49-F238E27FC236}">
                <a16:creationId xmlns:a16="http://schemas.microsoft.com/office/drawing/2014/main" id="{A11761D4-634D-435F-AA41-75A90963EE30}"/>
              </a:ext>
            </a:extLst>
          </p:cNvPr>
          <p:cNvSpPr>
            <a:spLocks noGrp="1"/>
          </p:cNvSpPr>
          <p:nvPr>
            <p:ph idx="1"/>
          </p:nvPr>
        </p:nvSpPr>
        <p:spPr>
          <a:xfrm>
            <a:off x="838200" y="1373742"/>
            <a:ext cx="10657367" cy="4803221"/>
          </a:xfrm>
        </p:spPr>
        <p:txBody>
          <a:bodyPr vert="horz" lIns="91440" tIns="45720" rIns="91440" bIns="45720" rtlCol="0" anchor="t">
            <a:normAutofit/>
          </a:bodyPr>
          <a:lstStyle/>
          <a:p>
            <a:pPr marL="0" indent="0">
              <a:buNone/>
            </a:pPr>
            <a:r>
              <a:rPr lang="uk-UA" sz="1800" dirty="0">
                <a:cs typeface="Calibri" panose="020F0502020204030204"/>
              </a:rPr>
              <a:t>Ключове слово </a:t>
            </a:r>
            <a:r>
              <a:rPr lang="uk-UA" sz="1800" dirty="0">
                <a:solidFill>
                  <a:schemeClr val="accent1"/>
                </a:solidFill>
                <a:cs typeface="Calibri" panose="020F0502020204030204"/>
              </a:rPr>
              <a:t>virtual </a:t>
            </a:r>
            <a:r>
              <a:rPr lang="uk-UA" sz="1800" dirty="0">
                <a:cs typeface="Calibri" panose="020F0502020204030204"/>
              </a:rPr>
              <a:t>використовується до властивостей, методів, індексаторів або подій базового класу, для того щоб похідні класи мали можливість перевизначити їх, використовуючи ключове слово </a:t>
            </a:r>
            <a:r>
              <a:rPr lang="uk-UA" sz="1800" dirty="0" err="1">
                <a:solidFill>
                  <a:schemeClr val="accent1"/>
                </a:solidFill>
                <a:cs typeface="Calibri" panose="020F0502020204030204"/>
              </a:rPr>
              <a:t>override</a:t>
            </a:r>
            <a:r>
              <a:rPr lang="uk-UA" sz="1800" dirty="0">
                <a:cs typeface="Calibri" panose="020F0502020204030204"/>
              </a:rPr>
              <a:t>.</a:t>
            </a:r>
          </a:p>
          <a:p>
            <a:pPr marL="0" indent="0">
              <a:buNone/>
            </a:pPr>
            <a:r>
              <a:rPr lang="uk-UA" sz="1800" dirty="0">
                <a:cs typeface="Calibri" panose="020F0502020204030204"/>
              </a:rPr>
              <a:t>Ключові слова </a:t>
            </a:r>
            <a:r>
              <a:rPr lang="uk-UA" sz="1800" dirty="0" err="1">
                <a:solidFill>
                  <a:schemeClr val="accent1"/>
                </a:solidFill>
                <a:ea typeface="+mn-lt"/>
                <a:cs typeface="+mn-lt"/>
              </a:rPr>
              <a:t>virtual</a:t>
            </a:r>
            <a:r>
              <a:rPr lang="uk-UA" sz="1800" dirty="0">
                <a:solidFill>
                  <a:schemeClr val="accent1"/>
                </a:solidFill>
                <a:ea typeface="+mn-lt"/>
                <a:cs typeface="+mn-lt"/>
              </a:rPr>
              <a:t> </a:t>
            </a:r>
            <a:r>
              <a:rPr lang="uk-UA" sz="1800" dirty="0">
                <a:ea typeface="+mn-lt"/>
                <a:cs typeface="+mn-lt"/>
              </a:rPr>
              <a:t>і </a:t>
            </a:r>
            <a:r>
              <a:rPr lang="uk-UA" sz="1800" dirty="0" err="1">
                <a:solidFill>
                  <a:schemeClr val="accent1"/>
                </a:solidFill>
                <a:ea typeface="+mn-lt"/>
                <a:cs typeface="+mn-lt"/>
              </a:rPr>
              <a:t>override</a:t>
            </a:r>
            <a:r>
              <a:rPr lang="uk-UA" sz="1800" dirty="0">
                <a:solidFill>
                  <a:schemeClr val="accent1"/>
                </a:solidFill>
                <a:ea typeface="+mn-lt"/>
                <a:cs typeface="+mn-lt"/>
              </a:rPr>
              <a:t> </a:t>
            </a:r>
            <a:r>
              <a:rPr lang="uk-UA" sz="1800" dirty="0">
                <a:ea typeface="+mn-lt"/>
                <a:cs typeface="+mn-lt"/>
              </a:rPr>
              <a:t>дозволяють вам використовувати поліморфізм.</a:t>
            </a:r>
            <a:endParaRPr lang="uk-UA" sz="1800" dirty="0">
              <a:solidFill>
                <a:schemeClr val="accent1"/>
              </a:solidFill>
              <a:cs typeface="Calibri" panose="020F0502020204030204"/>
            </a:endParaRPr>
          </a:p>
        </p:txBody>
      </p:sp>
      <p:pic>
        <p:nvPicPr>
          <p:cNvPr id="5" name="Рисунок 7">
            <a:extLst>
              <a:ext uri="{FF2B5EF4-FFF2-40B4-BE49-F238E27FC236}">
                <a16:creationId xmlns:a16="http://schemas.microsoft.com/office/drawing/2014/main" id="{37977050-7B42-44DF-8B46-8E5457788378}"/>
              </a:ext>
            </a:extLst>
          </p:cNvPr>
          <p:cNvPicPr>
            <a:picLocks noChangeAspect="1"/>
          </p:cNvPicPr>
          <p:nvPr/>
        </p:nvPicPr>
        <p:blipFill>
          <a:blip r:embed="rId2"/>
          <a:stretch>
            <a:fillRect/>
          </a:stretch>
        </p:blipFill>
        <p:spPr>
          <a:xfrm>
            <a:off x="10654956" y="297343"/>
            <a:ext cx="696983" cy="647702"/>
          </a:xfrm>
          <a:prstGeom prst="rect">
            <a:avLst/>
          </a:prstGeom>
        </p:spPr>
      </p:pic>
      <p:pic>
        <p:nvPicPr>
          <p:cNvPr id="4" name="Рисунок 5" descr="Зображення, що містить текст&#10;&#10;Опис створено автоматично">
            <a:extLst>
              <a:ext uri="{FF2B5EF4-FFF2-40B4-BE49-F238E27FC236}">
                <a16:creationId xmlns:a16="http://schemas.microsoft.com/office/drawing/2014/main" id="{F4E0A777-C13F-4883-AECA-6EFA4D7B81F9}"/>
              </a:ext>
            </a:extLst>
          </p:cNvPr>
          <p:cNvPicPr>
            <a:picLocks noChangeAspect="1"/>
          </p:cNvPicPr>
          <p:nvPr/>
        </p:nvPicPr>
        <p:blipFill>
          <a:blip r:embed="rId3"/>
          <a:stretch>
            <a:fillRect/>
          </a:stretch>
        </p:blipFill>
        <p:spPr>
          <a:xfrm>
            <a:off x="914400" y="2775057"/>
            <a:ext cx="4051852" cy="1249909"/>
          </a:xfrm>
          <a:prstGeom prst="rect">
            <a:avLst/>
          </a:prstGeom>
        </p:spPr>
      </p:pic>
      <p:pic>
        <p:nvPicPr>
          <p:cNvPr id="6" name="Рисунок 6" descr="Зображення, що містить текст&#10;&#10;Опис створено автоматично">
            <a:extLst>
              <a:ext uri="{FF2B5EF4-FFF2-40B4-BE49-F238E27FC236}">
                <a16:creationId xmlns:a16="http://schemas.microsoft.com/office/drawing/2014/main" id="{6A718399-EC3C-4B68-8D50-876726BCD758}"/>
              </a:ext>
            </a:extLst>
          </p:cNvPr>
          <p:cNvPicPr>
            <a:picLocks noChangeAspect="1"/>
          </p:cNvPicPr>
          <p:nvPr/>
        </p:nvPicPr>
        <p:blipFill>
          <a:blip r:embed="rId4"/>
          <a:stretch>
            <a:fillRect/>
          </a:stretch>
        </p:blipFill>
        <p:spPr>
          <a:xfrm>
            <a:off x="6720509" y="2776506"/>
            <a:ext cx="4051852" cy="1164184"/>
          </a:xfrm>
          <a:prstGeom prst="rect">
            <a:avLst/>
          </a:prstGeom>
        </p:spPr>
      </p:pic>
      <p:pic>
        <p:nvPicPr>
          <p:cNvPr id="7" name="Рисунок 7">
            <a:extLst>
              <a:ext uri="{FF2B5EF4-FFF2-40B4-BE49-F238E27FC236}">
                <a16:creationId xmlns:a16="http://schemas.microsoft.com/office/drawing/2014/main" id="{BC5B10B3-AF91-4B6F-ACF4-EF56091F7E61}"/>
              </a:ext>
            </a:extLst>
          </p:cNvPr>
          <p:cNvPicPr>
            <a:picLocks noChangeAspect="1"/>
          </p:cNvPicPr>
          <p:nvPr/>
        </p:nvPicPr>
        <p:blipFill>
          <a:blip r:embed="rId5"/>
          <a:stretch>
            <a:fillRect/>
          </a:stretch>
        </p:blipFill>
        <p:spPr>
          <a:xfrm>
            <a:off x="864705" y="4388988"/>
            <a:ext cx="1931504" cy="2246177"/>
          </a:xfrm>
          <a:prstGeom prst="rect">
            <a:avLst/>
          </a:prstGeom>
        </p:spPr>
      </p:pic>
      <p:pic>
        <p:nvPicPr>
          <p:cNvPr id="8" name="Рисунок 8" descr="Зображення, що містить кімната&#10;&#10;Опис створено автоматично">
            <a:extLst>
              <a:ext uri="{FF2B5EF4-FFF2-40B4-BE49-F238E27FC236}">
                <a16:creationId xmlns:a16="http://schemas.microsoft.com/office/drawing/2014/main" id="{6A3DC83D-9CFE-404A-BCFF-1BF5826B7A23}"/>
              </a:ext>
            </a:extLst>
          </p:cNvPr>
          <p:cNvPicPr>
            <a:picLocks noChangeAspect="1"/>
          </p:cNvPicPr>
          <p:nvPr/>
        </p:nvPicPr>
        <p:blipFill>
          <a:blip r:embed="rId6"/>
          <a:stretch>
            <a:fillRect/>
          </a:stretch>
        </p:blipFill>
        <p:spPr>
          <a:xfrm>
            <a:off x="10025270" y="4456600"/>
            <a:ext cx="1500809" cy="2102670"/>
          </a:xfrm>
          <a:prstGeom prst="rect">
            <a:avLst/>
          </a:prstGeom>
        </p:spPr>
      </p:pic>
    </p:spTree>
    <p:extLst>
      <p:ext uri="{BB962C8B-B14F-4D97-AF65-F5344CB8AC3E}">
        <p14:creationId xmlns:p14="http://schemas.microsoft.com/office/powerpoint/2010/main" val="2976041215"/>
      </p:ext>
    </p:extLst>
  </p:cSld>
  <p:clrMapOvr>
    <a:masterClrMapping/>
  </p:clrMapOvr>
</p:sld>
</file>

<file path=ppt/theme/theme1.xml><?xml version="1.0" encoding="utf-8"?>
<a:theme xmlns:a="http://schemas.openxmlformats.org/drawingml/2006/main" name="Тема Office">
  <a:themeElements>
    <a:clrScheme name="Стандартна">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1363</TotalTime>
  <Words>1170</Words>
  <Application>Microsoft Office PowerPoint</Application>
  <PresentationFormat>Widescreen</PresentationFormat>
  <Paragraphs>114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Segoe UI,sans-serif</vt:lpstr>
      <vt:lpstr>Тема Office</vt:lpstr>
      <vt:lpstr>PowerPoint Presentation</vt:lpstr>
      <vt:lpstr>Наслідування / Inheritance</vt:lpstr>
      <vt:lpstr>Переваги / Advantages </vt:lpstr>
      <vt:lpstr>Ключове слово base</vt:lpstr>
      <vt:lpstr>Інкапсуляція / Encapsulation</vt:lpstr>
      <vt:lpstr>Модифікатори доступу</vt:lpstr>
      <vt:lpstr>Переваги / Advantages </vt:lpstr>
      <vt:lpstr>Поліморфізм / Polimorphism</vt:lpstr>
      <vt:lpstr>Ключові слова virtual / override</vt:lpstr>
      <vt:lpstr>Ключове слово new</vt:lpstr>
      <vt:lpstr>Приведення типів</vt:lpstr>
      <vt:lpstr>Приведення типів UpCast і DownCast</vt:lpstr>
      <vt:lpstr>Переваги поліморфізму</vt:lpstr>
      <vt:lpstr>Ключове слово sealed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Презентація PowerPoint</dc:title>
  <dc:creator/>
  <cp:lastModifiedBy>Ukraine</cp:lastModifiedBy>
  <cp:revision>630</cp:revision>
  <dcterms:created xsi:type="dcterms:W3CDTF">2020-07-18T20:19:12Z</dcterms:created>
  <dcterms:modified xsi:type="dcterms:W3CDTF">2020-11-11T17:30:24Z</dcterms:modified>
</cp:coreProperties>
</file>